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710D426B-F935-480B-949D-140F9D7A37D6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  <p14:section name="Névtelen szakasz" id="{AAC9C5C8-E540-41F1-A709-8BC7D06CC5FD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00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4919B-4047-4DB1-8B39-23A42AEBA556}" type="datetimeFigureOut">
              <a:rPr lang="hu-HU" smtClean="0"/>
              <a:t>2025. 05. 04.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dse@sdse.hu" TargetMode="External"/><Relationship Id="rId2" Type="http://schemas.openxmlformats.org/officeDocument/2006/relationships/hyperlink" Target="https://kap.gov.h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david@sdse.hu" TargetMode="External"/><Relationship Id="rId4" Type="http://schemas.openxmlformats.org/officeDocument/2006/relationships/hyperlink" Target="mailto:zsofi@sdse.h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u-HU" sz="5400" dirty="0" smtClean="0"/>
              <a:t/>
            </a:r>
            <a:br>
              <a:rPr lang="hu-HU" sz="5400" dirty="0" smtClean="0"/>
            </a:br>
            <a:r>
              <a:rPr lang="hu-HU" sz="5400" dirty="0" smtClean="0"/>
              <a:t/>
            </a:r>
            <a:br>
              <a:rPr lang="hu-HU" sz="5400" dirty="0" smtClean="0"/>
            </a:br>
            <a:r>
              <a:rPr lang="hu-HU" sz="5400" dirty="0" smtClean="0"/>
              <a:t>Térségi vállalkozások fejlesztése</a:t>
            </a:r>
            <a:endParaRPr lang="hu-HU" sz="5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b="1" i="1" dirty="0" smtClean="0"/>
          </a:p>
          <a:p>
            <a:endParaRPr lang="hu-HU" b="1" i="1" dirty="0" smtClean="0"/>
          </a:p>
          <a:p>
            <a:r>
              <a:rPr lang="hu-HU" b="1" i="1" dirty="0" smtClean="0"/>
              <a:t>KAP-RD57-077-1-25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-1"/>
            <a:ext cx="1991494" cy="2262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6701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Nem </a:t>
            </a:r>
            <a:r>
              <a:rPr lang="hu-HU" dirty="0" err="1" smtClean="0"/>
              <a:t>hiánypótoltatható</a:t>
            </a:r>
            <a:r>
              <a:rPr lang="hu-HU" dirty="0" smtClean="0"/>
              <a:t> mellékletek: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endParaRPr lang="hu-HU" dirty="0"/>
          </a:p>
          <a:p>
            <a:r>
              <a:rPr lang="hu-HU" dirty="0" smtClean="0"/>
              <a:t>építészeti-műszaki tervdokumentáció</a:t>
            </a:r>
            <a:endParaRPr lang="hu-HU" dirty="0"/>
          </a:p>
          <a:p>
            <a:r>
              <a:rPr lang="hu-HU" dirty="0" smtClean="0"/>
              <a:t>a </a:t>
            </a:r>
            <a:r>
              <a:rPr lang="hu-HU" dirty="0"/>
              <a:t>felhívás melléklete szerinti nyilatkozatot az építési </a:t>
            </a:r>
            <a:r>
              <a:rPr lang="hu-HU" dirty="0" smtClean="0"/>
              <a:t>tevékenységekről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86634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Értékelési szempontok: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Műveletterv, 70 pont</a:t>
            </a:r>
          </a:p>
          <a:p>
            <a:r>
              <a:rPr lang="hu-HU" dirty="0" smtClean="0"/>
              <a:t>Fórumon való részvétel, 10 pont</a:t>
            </a:r>
          </a:p>
          <a:p>
            <a:r>
              <a:rPr lang="hu-HU" dirty="0" smtClean="0"/>
              <a:t>SDSE tagság, 5 pont</a:t>
            </a:r>
          </a:p>
          <a:p>
            <a:r>
              <a:rPr lang="hu-HU" dirty="0" smtClean="0"/>
              <a:t>Releváns végzettség megléte, 5 pont</a:t>
            </a:r>
          </a:p>
          <a:p>
            <a:r>
              <a:rPr lang="hu-HU" dirty="0" smtClean="0"/>
              <a:t>Település lakosságszáma, 0-10 pont</a:t>
            </a:r>
          </a:p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dirty="0" smtClean="0"/>
              <a:t>ÖSSZESEN: 100 PONT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81800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Műveletterv elemei: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Vállalkozás bemutatása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Fejlesztés bemutatása (</a:t>
            </a:r>
            <a:r>
              <a:rPr lang="hu-HU" smtClean="0"/>
              <a:t>nem pontozandó)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Innováció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Pénzügyi fenntarthatóság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89586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Egyéb mellékletek: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err="1" smtClean="0"/>
              <a:t>Arachne</a:t>
            </a:r>
            <a:r>
              <a:rPr lang="hu-HU" b="1" dirty="0" smtClean="0"/>
              <a:t> kockázatértékelés</a:t>
            </a:r>
          </a:p>
          <a:p>
            <a:pPr marL="0" indent="0">
              <a:buNone/>
            </a:pPr>
            <a:r>
              <a:rPr lang="hu-HU" dirty="0" smtClean="0"/>
              <a:t>Többfaktoros ellenőrzés, nagyon komolyan veszik!</a:t>
            </a:r>
          </a:p>
          <a:p>
            <a:r>
              <a:rPr lang="hu-HU" b="1" dirty="0" smtClean="0"/>
              <a:t>LEADER hozzáadott érték</a:t>
            </a:r>
          </a:p>
          <a:p>
            <a:pPr marL="0" indent="0">
              <a:buNone/>
            </a:pPr>
            <a:r>
              <a:rPr lang="hu-HU" dirty="0" smtClean="0"/>
              <a:t>Társadalmi előnyök és együttműködések elérése, fenntarthatóság, innováció, helyi igényekhez igazított műveletek, kizárólag a LEADER program segítségével megvalósulható beruházások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2532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Leggyakoribb hibák: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Hibás árajánlatok</a:t>
            </a:r>
          </a:p>
          <a:p>
            <a:r>
              <a:rPr lang="hu-HU" dirty="0" smtClean="0"/>
              <a:t>Összeférhetetlenség figyelmen kívül hagyása</a:t>
            </a:r>
          </a:p>
          <a:p>
            <a:r>
              <a:rPr lang="hu-HU" dirty="0" smtClean="0"/>
              <a:t>Építés-felújítás nem kellő dokumentációja</a:t>
            </a:r>
          </a:p>
          <a:p>
            <a:r>
              <a:rPr lang="hu-HU" dirty="0" smtClean="0"/>
              <a:t>Költségvetéssel kapcsolatos problémák</a:t>
            </a:r>
          </a:p>
          <a:p>
            <a:r>
              <a:rPr lang="hu-HU" dirty="0" smtClean="0"/>
              <a:t>Kifizetésekhez kapcsolódó csatolandó dokumentumok elmaradása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21933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Segítség a benyújtáshoz: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>
                <a:hlinkClick r:id="rId2"/>
              </a:rPr>
              <a:t>https://</a:t>
            </a:r>
            <a:r>
              <a:rPr lang="hu-HU" dirty="0" smtClean="0">
                <a:hlinkClick r:id="rId2"/>
              </a:rPr>
              <a:t>kap.gov.hu</a:t>
            </a:r>
            <a:endParaRPr lang="hu-HU" dirty="0" smtClean="0"/>
          </a:p>
          <a:p>
            <a:r>
              <a:rPr lang="hu-HU" b="1" dirty="0"/>
              <a:t>KAP Felhasználói kézikönyv az elektronikus felület használatához és </a:t>
            </a:r>
            <a:r>
              <a:rPr lang="hu-HU" b="1" dirty="0" smtClean="0"/>
              <a:t>e-kérelem</a:t>
            </a:r>
            <a:r>
              <a:rPr lang="hu-HU" dirty="0"/>
              <a:t> </a:t>
            </a:r>
            <a:r>
              <a:rPr lang="hu-HU" b="1" dirty="0" smtClean="0"/>
              <a:t>benyújtásához</a:t>
            </a:r>
          </a:p>
          <a:p>
            <a:r>
              <a:rPr lang="hu-HU" b="1" dirty="0" err="1" smtClean="0">
                <a:hlinkClick r:id="rId3"/>
              </a:rPr>
              <a:t>sdse</a:t>
            </a:r>
            <a:r>
              <a:rPr lang="hu-HU" b="1" dirty="0" smtClean="0">
                <a:hlinkClick r:id="rId3"/>
              </a:rPr>
              <a:t>@</a:t>
            </a:r>
            <a:r>
              <a:rPr lang="hu-HU" b="1" dirty="0" err="1" smtClean="0">
                <a:hlinkClick r:id="rId3"/>
              </a:rPr>
              <a:t>sdse.hu</a:t>
            </a:r>
            <a:endParaRPr lang="hu-HU" b="1" dirty="0" smtClean="0"/>
          </a:p>
          <a:p>
            <a:r>
              <a:rPr lang="hu-HU" b="1" dirty="0" err="1" smtClean="0">
                <a:hlinkClick r:id="rId4"/>
              </a:rPr>
              <a:t>zsofi</a:t>
            </a:r>
            <a:r>
              <a:rPr lang="hu-HU" b="1" dirty="0" smtClean="0">
                <a:hlinkClick r:id="rId4"/>
              </a:rPr>
              <a:t>@</a:t>
            </a:r>
            <a:r>
              <a:rPr lang="hu-HU" b="1" dirty="0" err="1" smtClean="0">
                <a:hlinkClick r:id="rId4"/>
              </a:rPr>
              <a:t>sdse.hu</a:t>
            </a:r>
            <a:endParaRPr lang="hu-HU" b="1" dirty="0" smtClean="0"/>
          </a:p>
          <a:p>
            <a:r>
              <a:rPr lang="hu-HU" b="1" dirty="0" err="1" smtClean="0">
                <a:hlinkClick r:id="rId5"/>
              </a:rPr>
              <a:t>david</a:t>
            </a:r>
            <a:r>
              <a:rPr lang="hu-HU" b="1" dirty="0" smtClean="0">
                <a:hlinkClick r:id="rId5"/>
              </a:rPr>
              <a:t>@</a:t>
            </a:r>
            <a:r>
              <a:rPr lang="hu-HU" b="1" dirty="0" err="1" smtClean="0">
                <a:hlinkClick r:id="rId5"/>
              </a:rPr>
              <a:t>sdse.hu</a:t>
            </a:r>
            <a:endParaRPr lang="hu-HU" b="1" dirty="0" smtClean="0"/>
          </a:p>
          <a:p>
            <a:pPr marL="0" indent="0">
              <a:buNone/>
            </a:pPr>
            <a:r>
              <a:rPr lang="hu-HU" dirty="0" smtClean="0"/>
              <a:t>0620/325-1303</a:t>
            </a:r>
          </a:p>
          <a:p>
            <a:pPr marL="0" indent="0">
              <a:buNone/>
            </a:pPr>
            <a:r>
              <a:rPr lang="hu-HU" dirty="0" smtClean="0"/>
              <a:t>0620/325-4848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8312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Rendelkezésre álló keretösszeg: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sz="4800" dirty="0"/>
              <a:t>210 399 649 </a:t>
            </a:r>
            <a:r>
              <a:rPr lang="hu-HU" sz="4800" dirty="0" smtClean="0"/>
              <a:t>Ft</a:t>
            </a:r>
          </a:p>
          <a:p>
            <a:pPr marL="0" indent="0" algn="ctr">
              <a:buNone/>
            </a:pPr>
            <a:endParaRPr lang="hu-HU" sz="3400" dirty="0"/>
          </a:p>
          <a:p>
            <a:pPr marL="0" indent="0" algn="ctr">
              <a:buNone/>
            </a:pPr>
            <a:r>
              <a:rPr lang="hu-HU" sz="4400" b="1" dirty="0" smtClean="0"/>
              <a:t>Igényelhető támogatás összege:</a:t>
            </a:r>
          </a:p>
          <a:p>
            <a:pPr marL="0" indent="0" algn="ctr">
              <a:buNone/>
            </a:pPr>
            <a:endParaRPr lang="hu-HU" sz="4400" b="1" dirty="0" smtClean="0"/>
          </a:p>
          <a:p>
            <a:pPr marL="0" indent="0" algn="ctr">
              <a:buNone/>
            </a:pPr>
            <a:r>
              <a:rPr lang="hu-HU" sz="4800" dirty="0"/>
              <a:t>legalább 500 000 Ft - legfeljebb 10 000 </a:t>
            </a:r>
            <a:r>
              <a:rPr lang="hu-HU" sz="4800" dirty="0" err="1"/>
              <a:t>000</a:t>
            </a:r>
            <a:r>
              <a:rPr lang="hu-HU" sz="4800" dirty="0"/>
              <a:t> Ft</a:t>
            </a:r>
          </a:p>
        </p:txBody>
      </p:sp>
    </p:spTree>
    <p:extLst>
      <p:ext uri="{BB962C8B-B14F-4D97-AF65-F5344CB8AC3E}">
        <p14:creationId xmlns:p14="http://schemas.microsoft.com/office/powerpoint/2010/main" val="14172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Kedvezményezettek köre: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Betéti társaság (117)</a:t>
            </a:r>
          </a:p>
          <a:p>
            <a:r>
              <a:rPr lang="hu-HU" dirty="0"/>
              <a:t>Korlátolt </a:t>
            </a:r>
            <a:r>
              <a:rPr lang="hu-HU" dirty="0" smtClean="0"/>
              <a:t>felelősségű </a:t>
            </a:r>
            <a:r>
              <a:rPr lang="hu-HU" dirty="0"/>
              <a:t>társaság (113)</a:t>
            </a:r>
          </a:p>
          <a:p>
            <a:r>
              <a:rPr lang="hu-HU" dirty="0"/>
              <a:t>Egyéni cég (228)</a:t>
            </a:r>
          </a:p>
          <a:p>
            <a:r>
              <a:rPr lang="hu-HU" dirty="0"/>
              <a:t>Egyéni vállalkozó (231)</a:t>
            </a:r>
          </a:p>
          <a:p>
            <a:r>
              <a:rPr lang="hu-HU" dirty="0" smtClean="0"/>
              <a:t>Adószámmal rendelkező </a:t>
            </a:r>
            <a:r>
              <a:rPr lang="hu-HU" dirty="0"/>
              <a:t>magánszemély (233)</a:t>
            </a:r>
          </a:p>
        </p:txBody>
      </p:sp>
    </p:spTree>
    <p:extLst>
      <p:ext uri="{BB962C8B-B14F-4D97-AF65-F5344CB8AC3E}">
        <p14:creationId xmlns:p14="http://schemas.microsoft.com/office/powerpoint/2010/main" val="311946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Jogosult települések: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4400" dirty="0" smtClean="0"/>
              <a:t>Alsónána, Alsónyék, Báta, Bátaszék, Bogyiszló, Decs, Fadd, Fácánkert, Felsőnána, Harc, Kéty, Kistormás, Kölesd, Medina, Murga, Őcsény, Pörböly, Sárpilis, Sióagárd, Szálka, Szedres, Tengelic, Várdomb, Zomba</a:t>
            </a:r>
            <a:endParaRPr lang="hu-HU" sz="4400" dirty="0"/>
          </a:p>
        </p:txBody>
      </p:sp>
    </p:spTree>
    <p:extLst>
      <p:ext uri="{BB962C8B-B14F-4D97-AF65-F5344CB8AC3E}">
        <p14:creationId xmlns:p14="http://schemas.microsoft.com/office/powerpoint/2010/main" val="156382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Benyújtási szakaszok: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1. benyújtási szakasz:</a:t>
            </a:r>
          </a:p>
          <a:p>
            <a:r>
              <a:rPr lang="hu-HU" dirty="0"/>
              <a:t>2025.05.21. - 2025.06.03.</a:t>
            </a:r>
          </a:p>
          <a:p>
            <a:r>
              <a:rPr lang="hu-HU" dirty="0"/>
              <a:t>2. benyújtási szakasz</a:t>
            </a:r>
            <a:r>
              <a:rPr lang="hu-HU" dirty="0" smtClean="0"/>
              <a:t>:</a:t>
            </a:r>
            <a:endParaRPr lang="hu-HU" dirty="0"/>
          </a:p>
          <a:p>
            <a:r>
              <a:rPr lang="hu-HU" dirty="0"/>
              <a:t>2025.06.11. - 2025.06.24.</a:t>
            </a:r>
          </a:p>
          <a:p>
            <a:r>
              <a:rPr lang="hu-HU" dirty="0"/>
              <a:t>3. benyújtási szakasz:</a:t>
            </a:r>
          </a:p>
          <a:p>
            <a:r>
              <a:rPr lang="hu-HU" dirty="0"/>
              <a:t>2025.10.29. - 2025.11.11.</a:t>
            </a:r>
          </a:p>
          <a:p>
            <a:r>
              <a:rPr lang="hu-HU" dirty="0"/>
              <a:t>4. benyújtási szakasz:</a:t>
            </a:r>
          </a:p>
          <a:p>
            <a:r>
              <a:rPr lang="hu-HU" dirty="0"/>
              <a:t>2025.11.19. - 2025.12.02.</a:t>
            </a:r>
          </a:p>
        </p:txBody>
      </p:sp>
    </p:spTree>
    <p:extLst>
      <p:ext uri="{BB962C8B-B14F-4D97-AF65-F5344CB8AC3E}">
        <p14:creationId xmlns:p14="http://schemas.microsoft.com/office/powerpoint/2010/main" val="231675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Támogatható tevékenységek: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hu-HU" sz="5100" b="1" dirty="0"/>
              <a:t>Eszköz és/vagy gépbeszerzés </a:t>
            </a:r>
            <a:endParaRPr lang="hu-HU" sz="5100" b="1" dirty="0" smtClean="0"/>
          </a:p>
          <a:p>
            <a:r>
              <a:rPr lang="hu-HU" dirty="0" smtClean="0"/>
              <a:t>A </a:t>
            </a:r>
            <a:r>
              <a:rPr lang="hu-HU" dirty="0"/>
              <a:t>kedvezményezett </a:t>
            </a:r>
            <a:r>
              <a:rPr lang="hu-HU" dirty="0" smtClean="0"/>
              <a:t>meglévő </a:t>
            </a:r>
            <a:r>
              <a:rPr lang="hu-HU" dirty="0"/>
              <a:t>és/vagy új tevékenységi </a:t>
            </a:r>
            <a:r>
              <a:rPr lang="hu-HU" dirty="0" smtClean="0"/>
              <a:t>köréhez kötődő, </a:t>
            </a:r>
            <a:r>
              <a:rPr lang="hu-HU" dirty="0"/>
              <a:t>az általa nyújtott szolgáltatás biztosításához </a:t>
            </a:r>
            <a:r>
              <a:rPr lang="hu-HU" dirty="0" smtClean="0"/>
              <a:t>szükséges eszközök </a:t>
            </a:r>
            <a:r>
              <a:rPr lang="hu-HU" dirty="0"/>
              <a:t>és/vagy gépek beszerzése.</a:t>
            </a:r>
          </a:p>
          <a:p>
            <a:r>
              <a:rPr lang="hu-HU" sz="5100" b="1" dirty="0" smtClean="0"/>
              <a:t>Építés</a:t>
            </a:r>
            <a:r>
              <a:rPr lang="hu-HU" dirty="0" smtClean="0"/>
              <a:t> </a:t>
            </a:r>
          </a:p>
          <a:p>
            <a:r>
              <a:rPr lang="hu-HU" dirty="0" smtClean="0"/>
              <a:t>A </a:t>
            </a:r>
            <a:r>
              <a:rPr lang="hu-HU" dirty="0"/>
              <a:t>kedvezményezett </a:t>
            </a:r>
            <a:r>
              <a:rPr lang="hu-HU" dirty="0" smtClean="0"/>
              <a:t>meglévő </a:t>
            </a:r>
            <a:r>
              <a:rPr lang="hu-HU" dirty="0"/>
              <a:t>vagy új </a:t>
            </a:r>
            <a:r>
              <a:rPr lang="hu-HU" dirty="0" smtClean="0"/>
              <a:t>tevékenységéhez kapcsolódó meglévő </a:t>
            </a:r>
            <a:r>
              <a:rPr lang="hu-HU" dirty="0"/>
              <a:t>ingatlan felújítása, fejlesztése, átalakítása.</a:t>
            </a:r>
          </a:p>
          <a:p>
            <a:r>
              <a:rPr lang="hu-HU" sz="5100" b="1" dirty="0" smtClean="0"/>
              <a:t>Megújuló </a:t>
            </a:r>
            <a:r>
              <a:rPr lang="hu-HU" sz="5100" b="1" dirty="0"/>
              <a:t>energiaforrást hasznosító technológiák alkalmazása </a:t>
            </a:r>
            <a:endParaRPr lang="hu-HU" sz="5100" b="1" dirty="0" smtClean="0"/>
          </a:p>
          <a:p>
            <a:r>
              <a:rPr lang="hu-HU" dirty="0" smtClean="0"/>
              <a:t>Megújuló </a:t>
            </a:r>
            <a:r>
              <a:rPr lang="hu-HU" dirty="0"/>
              <a:t>energiaforrást hasznosító technológiák kialakítása </a:t>
            </a:r>
            <a:r>
              <a:rPr lang="hu-HU" dirty="0" smtClean="0"/>
              <a:t>a művelet </a:t>
            </a:r>
            <a:r>
              <a:rPr lang="hu-HU" dirty="0"/>
              <a:t>által érintett épület(</a:t>
            </a:r>
            <a:r>
              <a:rPr lang="hu-HU" dirty="0" err="1"/>
              <a:t>ek</a:t>
            </a:r>
            <a:r>
              <a:rPr lang="hu-HU" dirty="0"/>
              <a:t>), építmény(</a:t>
            </a:r>
            <a:r>
              <a:rPr lang="hu-HU" dirty="0" err="1"/>
              <a:t>ek</a:t>
            </a:r>
            <a:r>
              <a:rPr lang="hu-HU" dirty="0"/>
              <a:t>) tekintetében. </a:t>
            </a:r>
            <a:r>
              <a:rPr lang="hu-HU" dirty="0" smtClean="0"/>
              <a:t>A kedvezményezett meglévő </a:t>
            </a:r>
            <a:r>
              <a:rPr lang="hu-HU" dirty="0"/>
              <a:t>vagy új tevékenységéhez </a:t>
            </a:r>
            <a:r>
              <a:rPr lang="hu-HU" dirty="0" smtClean="0"/>
              <a:t>kapcsolódó megújuló </a:t>
            </a:r>
            <a:r>
              <a:rPr lang="hu-HU" dirty="0"/>
              <a:t>energiaforrást hasznosító technológiák kialakítása</a:t>
            </a:r>
            <a:r>
              <a:rPr lang="hu-HU" dirty="0" smtClean="0"/>
              <a:t>. (</a:t>
            </a:r>
            <a:r>
              <a:rPr lang="hu-HU" dirty="0"/>
              <a:t>napelem, napkollektor,stb. )</a:t>
            </a:r>
          </a:p>
          <a:p>
            <a:r>
              <a:rPr lang="hu-HU" sz="5100" b="1" dirty="0" smtClean="0"/>
              <a:t>Erőgép</a:t>
            </a:r>
            <a:r>
              <a:rPr lang="hu-HU" sz="5100" b="1" dirty="0"/>
              <a:t>, </a:t>
            </a:r>
            <a:r>
              <a:rPr lang="hu-HU" sz="5100" b="1" dirty="0" smtClean="0"/>
              <a:t>gépjármű </a:t>
            </a:r>
            <a:r>
              <a:rPr lang="hu-HU" sz="5100" b="1" dirty="0"/>
              <a:t>beszerzés </a:t>
            </a:r>
            <a:endParaRPr lang="hu-HU" sz="5100" b="1" dirty="0" smtClean="0"/>
          </a:p>
          <a:p>
            <a:r>
              <a:rPr lang="hu-HU" dirty="0" smtClean="0"/>
              <a:t>Kizárólag </a:t>
            </a:r>
            <a:r>
              <a:rPr lang="hu-HU" dirty="0"/>
              <a:t>a kedvezményezett jelenlegi vagy új </a:t>
            </a:r>
            <a:r>
              <a:rPr lang="hu-HU" dirty="0" smtClean="0"/>
              <a:t>tevékenységéhez kötődő erőgép </a:t>
            </a:r>
            <a:r>
              <a:rPr lang="hu-HU" dirty="0"/>
              <a:t>beszerzése 83 kW teljesítményig.</a:t>
            </a:r>
          </a:p>
          <a:p>
            <a:r>
              <a:rPr lang="hu-HU" sz="5100" b="1" dirty="0" smtClean="0"/>
              <a:t>Munkagép beszerzése</a:t>
            </a:r>
          </a:p>
          <a:p>
            <a:r>
              <a:rPr lang="hu-HU" dirty="0"/>
              <a:t>Kizárólag a kedvezményezett jelenlegi vagy új </a:t>
            </a:r>
            <a:r>
              <a:rPr lang="hu-HU" dirty="0" smtClean="0"/>
              <a:t>tevékenységéhez kötődő </a:t>
            </a:r>
            <a:r>
              <a:rPr lang="hu-HU" dirty="0"/>
              <a:t>munkagépek beszerzése 83 kW teljesítményig</a:t>
            </a:r>
          </a:p>
        </p:txBody>
      </p:sp>
    </p:spTree>
    <p:extLst>
      <p:ext uri="{BB962C8B-B14F-4D97-AF65-F5344CB8AC3E}">
        <p14:creationId xmlns:p14="http://schemas.microsoft.com/office/powerpoint/2010/main" val="156352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Nem támogatható tevékenységek: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Autofit/>
          </a:bodyPr>
          <a:lstStyle/>
          <a:p>
            <a:r>
              <a:rPr lang="hu-HU" sz="1400" dirty="0" smtClean="0"/>
              <a:t>Személygépjármű </a:t>
            </a:r>
            <a:r>
              <a:rPr lang="hu-HU" sz="1400" dirty="0"/>
              <a:t>beszerzése.</a:t>
            </a:r>
          </a:p>
          <a:p>
            <a:r>
              <a:rPr lang="hu-HU" sz="1400" dirty="0" smtClean="0"/>
              <a:t>Mezőgazdasági </a:t>
            </a:r>
            <a:r>
              <a:rPr lang="hu-HU" sz="1400" dirty="0"/>
              <a:t>üzemek beruházásai, kivéve azon </a:t>
            </a:r>
            <a:r>
              <a:rPr lang="hu-HU" sz="1400" dirty="0" smtClean="0"/>
              <a:t>műveleteket</a:t>
            </a:r>
            <a:r>
              <a:rPr lang="hu-HU" sz="1400" dirty="0"/>
              <a:t>, amelyek igazolt LEADER hozzáadott értékkel rendelkeznek.</a:t>
            </a:r>
          </a:p>
          <a:p>
            <a:r>
              <a:rPr lang="hu-HU" sz="1400" dirty="0" smtClean="0"/>
              <a:t>Élő </a:t>
            </a:r>
            <a:r>
              <a:rPr lang="hu-HU" sz="1400" dirty="0"/>
              <a:t>állat vásárlása.</a:t>
            </a:r>
          </a:p>
          <a:p>
            <a:r>
              <a:rPr lang="hu-HU" sz="1400" dirty="0"/>
              <a:t>Használt eszközök, használt gépek beszerzése.</a:t>
            </a:r>
          </a:p>
          <a:p>
            <a:r>
              <a:rPr lang="hu-HU" sz="1400" dirty="0"/>
              <a:t>Bontott építési anyagok beszerzése, beépítése.</a:t>
            </a:r>
          </a:p>
          <a:p>
            <a:r>
              <a:rPr lang="hu-HU" sz="1400" dirty="0"/>
              <a:t>Támogatási jogosultságok megvásárlása.</a:t>
            </a:r>
          </a:p>
          <a:p>
            <a:r>
              <a:rPr lang="hu-HU" sz="1400" dirty="0"/>
              <a:t>Lágyszárú növények beszerzése, telepítése.</a:t>
            </a:r>
          </a:p>
          <a:p>
            <a:r>
              <a:rPr lang="hu-HU" sz="1400" dirty="0" smtClean="0"/>
              <a:t>Lőfegyverek</a:t>
            </a:r>
            <a:r>
              <a:rPr lang="hu-HU" sz="1400" dirty="0"/>
              <a:t>, </a:t>
            </a:r>
            <a:r>
              <a:rPr lang="hu-HU" sz="1400" dirty="0" smtClean="0"/>
              <a:t>lőszerek</a:t>
            </a:r>
            <a:r>
              <a:rPr lang="hu-HU" sz="1400" dirty="0"/>
              <a:t>, robbanóanyagok, pirotechnikai eszközök beszerzése.</a:t>
            </a:r>
          </a:p>
          <a:p>
            <a:r>
              <a:rPr lang="hu-HU" sz="1400" dirty="0"/>
              <a:t>Forgóeszközök beszerzése.</a:t>
            </a:r>
          </a:p>
          <a:p>
            <a:r>
              <a:rPr lang="hu-HU" sz="1400" dirty="0"/>
              <a:t>Magáncélú, lakófunkciót </a:t>
            </a:r>
            <a:r>
              <a:rPr lang="hu-HU" sz="1400" dirty="0" smtClean="0"/>
              <a:t>betöltő </a:t>
            </a:r>
            <a:r>
              <a:rPr lang="hu-HU" sz="1400" dirty="0"/>
              <a:t>épület/épületrész, nem a kedvezményezett </a:t>
            </a:r>
            <a:r>
              <a:rPr lang="hu-HU" sz="1400" dirty="0" smtClean="0"/>
              <a:t>meglévő </a:t>
            </a:r>
            <a:r>
              <a:rPr lang="hu-HU" sz="1400" dirty="0"/>
              <a:t>és/vagy új tevékenységéhez kapcsolódó</a:t>
            </a:r>
          </a:p>
          <a:p>
            <a:r>
              <a:rPr lang="hu-HU" sz="1400" dirty="0"/>
              <a:t>épület/épületrész és/vagy építmény építése, felújítása, </a:t>
            </a:r>
            <a:r>
              <a:rPr lang="hu-HU" sz="1400" dirty="0" smtClean="0"/>
              <a:t>bővítés</a:t>
            </a:r>
            <a:r>
              <a:rPr lang="hu-HU" sz="1400" dirty="0"/>
              <a:t>, </a:t>
            </a:r>
            <a:r>
              <a:rPr lang="hu-HU" sz="1400" dirty="0" smtClean="0"/>
              <a:t>korszerűsítése.</a:t>
            </a:r>
            <a:endParaRPr lang="hu-HU" sz="1400" dirty="0"/>
          </a:p>
          <a:p>
            <a:r>
              <a:rPr lang="hu-HU" sz="1400" dirty="0"/>
              <a:t>Ingatlanvásárlás.</a:t>
            </a:r>
          </a:p>
          <a:p>
            <a:r>
              <a:rPr lang="hu-HU" sz="1400" dirty="0"/>
              <a:t>83 kW teljesítményt meghaladó </a:t>
            </a:r>
            <a:r>
              <a:rPr lang="hu-HU" sz="1400" dirty="0" smtClean="0"/>
              <a:t>erőgép</a:t>
            </a:r>
            <a:r>
              <a:rPr lang="hu-HU" sz="1400" dirty="0"/>
              <a:t>, munkagép beszerzése</a:t>
            </a:r>
          </a:p>
          <a:p>
            <a:r>
              <a:rPr lang="hu-HU" sz="1400" dirty="0"/>
              <a:t>Eszköz/gépbeszerzéshez nem kapcsolódó új építmény, épület építése</a:t>
            </a:r>
          </a:p>
          <a:p>
            <a:r>
              <a:rPr lang="hu-HU" sz="1400" dirty="0" err="1"/>
              <a:t>Quad</a:t>
            </a:r>
            <a:endParaRPr lang="hu-HU" sz="1400" dirty="0"/>
          </a:p>
          <a:p>
            <a:r>
              <a:rPr lang="hu-HU" sz="1400" dirty="0"/>
              <a:t>Mindenféle meghajtású és funkciójú hajó és egyéb vízi </a:t>
            </a:r>
            <a:r>
              <a:rPr lang="hu-HU" sz="1400" dirty="0" smtClean="0"/>
              <a:t>járművek, </a:t>
            </a:r>
            <a:r>
              <a:rPr lang="hu-HU" sz="1400" dirty="0"/>
              <a:t>eszközök beszerzése,</a:t>
            </a:r>
          </a:p>
          <a:p>
            <a:r>
              <a:rPr lang="hu-HU" sz="1400" dirty="0" err="1"/>
              <a:t>Kriptoeszköz</a:t>
            </a:r>
            <a:r>
              <a:rPr lang="hu-HU" sz="1400" dirty="0"/>
              <a:t> </a:t>
            </a:r>
            <a:r>
              <a:rPr lang="hu-HU" sz="1400" dirty="0" smtClean="0"/>
              <a:t>előállítására </a:t>
            </a:r>
            <a:r>
              <a:rPr lang="hu-HU" sz="1400" dirty="0"/>
              <a:t>(úgynevezett bányászatra) vagy az ahhoz kapcsolódó rendszer </a:t>
            </a:r>
            <a:r>
              <a:rPr lang="hu-HU" sz="1400" dirty="0" smtClean="0"/>
              <a:t>működtetésére </a:t>
            </a:r>
            <a:r>
              <a:rPr lang="hu-HU" sz="1400" dirty="0"/>
              <a:t>irányuló tevékenység</a:t>
            </a:r>
          </a:p>
        </p:txBody>
      </p:sp>
    </p:spTree>
    <p:extLst>
      <p:ext uri="{BB962C8B-B14F-4D97-AF65-F5344CB8AC3E}">
        <p14:creationId xmlns:p14="http://schemas.microsoft.com/office/powerpoint/2010/main" val="97699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Támogatás intenzitása: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i="1" dirty="0" smtClean="0"/>
              <a:t>Jövedelemtermelő </a:t>
            </a:r>
            <a:r>
              <a:rPr lang="hu-HU" i="1" dirty="0"/>
              <a:t>tevékenységek esetében (Maximum) </a:t>
            </a:r>
            <a:endParaRPr lang="hu-HU" i="1" dirty="0" smtClean="0"/>
          </a:p>
          <a:p>
            <a:r>
              <a:rPr lang="hu-HU" dirty="0" smtClean="0"/>
              <a:t>Eszköz </a:t>
            </a:r>
            <a:r>
              <a:rPr lang="hu-HU" dirty="0"/>
              <a:t>és/vagy gépbeszerzés 65</a:t>
            </a:r>
            <a:r>
              <a:rPr lang="hu-HU" dirty="0" smtClean="0"/>
              <a:t>%</a:t>
            </a:r>
            <a:endParaRPr lang="hu-HU" dirty="0"/>
          </a:p>
          <a:p>
            <a:r>
              <a:rPr lang="hu-HU" dirty="0"/>
              <a:t>Építés 65% </a:t>
            </a:r>
          </a:p>
          <a:p>
            <a:r>
              <a:rPr lang="hu-HU" dirty="0"/>
              <a:t>Megújuló energiaforrást </a:t>
            </a:r>
            <a:r>
              <a:rPr lang="hu-HU" dirty="0" smtClean="0"/>
              <a:t>hasznosító technológiák alkalmazása 70</a:t>
            </a:r>
            <a:r>
              <a:rPr lang="hu-HU" dirty="0"/>
              <a:t>% </a:t>
            </a:r>
            <a:endParaRPr lang="hu-HU" dirty="0" smtClean="0"/>
          </a:p>
          <a:p>
            <a:r>
              <a:rPr lang="hu-HU" dirty="0" smtClean="0"/>
              <a:t>Erőgép</a:t>
            </a:r>
            <a:r>
              <a:rPr lang="hu-HU" dirty="0"/>
              <a:t>, </a:t>
            </a:r>
            <a:r>
              <a:rPr lang="hu-HU" dirty="0" smtClean="0"/>
              <a:t>gépjármű </a:t>
            </a:r>
            <a:r>
              <a:rPr lang="hu-HU" dirty="0"/>
              <a:t>beszerzés 65% </a:t>
            </a:r>
            <a:endParaRPr lang="hu-HU" dirty="0" smtClean="0"/>
          </a:p>
          <a:p>
            <a:r>
              <a:rPr lang="hu-HU" dirty="0" smtClean="0"/>
              <a:t>Munkagép </a:t>
            </a:r>
            <a:r>
              <a:rPr lang="hu-HU" dirty="0"/>
              <a:t>beszerzése 65%</a:t>
            </a:r>
          </a:p>
        </p:txBody>
      </p:sp>
    </p:spTree>
    <p:extLst>
      <p:ext uri="{BB962C8B-B14F-4D97-AF65-F5344CB8AC3E}">
        <p14:creationId xmlns:p14="http://schemas.microsoft.com/office/powerpoint/2010/main" val="1740575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Árajánlat kötelező tartalmi elemei: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Ajánlatkérő neve, címe, adószáma</a:t>
            </a:r>
          </a:p>
          <a:p>
            <a:r>
              <a:rPr lang="hu-HU" dirty="0" smtClean="0"/>
              <a:t>Ajánlat tevő neve, címe, adószáma</a:t>
            </a:r>
          </a:p>
          <a:p>
            <a:r>
              <a:rPr lang="hu-HU" dirty="0" smtClean="0"/>
              <a:t>Tétel pontos megnevezése, műszaki paraméterei</a:t>
            </a:r>
          </a:p>
          <a:p>
            <a:r>
              <a:rPr lang="hu-HU" dirty="0" smtClean="0"/>
              <a:t>Tétel bruttó összege, ÁFA tartalma és összege, tétel nettó összege</a:t>
            </a:r>
          </a:p>
          <a:p>
            <a:r>
              <a:rPr lang="hu-HU" dirty="0" smtClean="0"/>
              <a:t>Ajánlat dátuma, érvényességi ideje</a:t>
            </a:r>
          </a:p>
          <a:p>
            <a:r>
              <a:rPr lang="hu-HU" dirty="0" smtClean="0"/>
              <a:t>Cégszerű aláírás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870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612</Words>
  <Application>Microsoft Office PowerPoint</Application>
  <PresentationFormat>Diavetítés a képernyőre (4:3 oldalarány)</PresentationFormat>
  <Paragraphs>110</Paragraphs>
  <Slides>15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Office-téma</vt:lpstr>
      <vt:lpstr>  Térségi vállalkozások fejlesztése</vt:lpstr>
      <vt:lpstr>Rendelkezésre álló keretösszeg:</vt:lpstr>
      <vt:lpstr>Kedvezményezettek köre:</vt:lpstr>
      <vt:lpstr>Jogosult települések:</vt:lpstr>
      <vt:lpstr>Benyújtási szakaszok:</vt:lpstr>
      <vt:lpstr>Támogatható tevékenységek:</vt:lpstr>
      <vt:lpstr>Nem támogatható tevékenységek:</vt:lpstr>
      <vt:lpstr>Támogatás intenzitása:</vt:lpstr>
      <vt:lpstr>Árajánlat kötelező tartalmi elemei:</vt:lpstr>
      <vt:lpstr>Nem hiánypótoltatható mellékletek:</vt:lpstr>
      <vt:lpstr>Értékelési szempontok:</vt:lpstr>
      <vt:lpstr>Műveletterv elemei:</vt:lpstr>
      <vt:lpstr>Egyéb mellékletek:</vt:lpstr>
      <vt:lpstr>Leggyakoribb hibák:</vt:lpstr>
      <vt:lpstr>Segítség a benyújtáshoz: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Térségi vállalkozások fejlesztése</dc:title>
  <dc:creator>Admin</dc:creator>
  <cp:lastModifiedBy>Admin</cp:lastModifiedBy>
  <cp:revision>25</cp:revision>
  <dcterms:created xsi:type="dcterms:W3CDTF">2025-04-27T08:02:39Z</dcterms:created>
  <dcterms:modified xsi:type="dcterms:W3CDTF">2025-05-04T13:47:49Z</dcterms:modified>
</cp:coreProperties>
</file>