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287" r:id="rId4"/>
    <p:sldId id="313" r:id="rId5"/>
    <p:sldId id="314" r:id="rId6"/>
    <p:sldId id="327" r:id="rId7"/>
    <p:sldId id="345" r:id="rId8"/>
    <p:sldId id="385" r:id="rId9"/>
    <p:sldId id="386" r:id="rId10"/>
    <p:sldId id="342" r:id="rId11"/>
    <p:sldId id="365" r:id="rId12"/>
    <p:sldId id="366" r:id="rId13"/>
    <p:sldId id="367" r:id="rId14"/>
    <p:sldId id="368" r:id="rId15"/>
    <p:sldId id="369" r:id="rId16"/>
    <p:sldId id="370" r:id="rId17"/>
    <p:sldId id="371" r:id="rId18"/>
    <p:sldId id="372" r:id="rId19"/>
    <p:sldId id="373" r:id="rId20"/>
    <p:sldId id="374" r:id="rId21"/>
    <p:sldId id="375" r:id="rId22"/>
    <p:sldId id="376" r:id="rId23"/>
    <p:sldId id="378" r:id="rId24"/>
    <p:sldId id="379" r:id="rId25"/>
    <p:sldId id="380" r:id="rId26"/>
    <p:sldId id="384" r:id="rId27"/>
    <p:sldId id="382" r:id="rId28"/>
    <p:sldId id="377" r:id="rId29"/>
    <p:sldId id="387" r:id="rId30"/>
    <p:sldId id="388" r:id="rId31"/>
    <p:sldId id="340" r:id="rId32"/>
    <p:sldId id="308" r:id="rId33"/>
    <p:sldId id="363" r:id="rId34"/>
    <p:sldId id="286" r:id="rId35"/>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4200"/>
    <a:srgbClr val="00FFCC"/>
    <a:srgbClr val="66FF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éma alapján készült stílus 1 – 1. jelölőszín">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Stílus és rács nélkül">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4" autoAdjust="0"/>
    <p:restoredTop sz="94718" autoAdjust="0"/>
  </p:normalViewPr>
  <p:slideViewPr>
    <p:cSldViewPr>
      <p:cViewPr varScale="1">
        <p:scale>
          <a:sx n="70" d="100"/>
          <a:sy n="70" d="100"/>
        </p:scale>
        <p:origin x="-138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21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D120A2-85FF-4785-91A7-2F669D2E413E}" type="datetimeFigureOut">
              <a:rPr lang="en-US" smtClean="0"/>
              <a:pPr/>
              <a:t>8/30/2012</a:t>
            </a:fld>
            <a:endParaRPr lang="en-US"/>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DC9357-F46D-46AB-9232-52F74C38EE1E}" type="slidenum">
              <a:rPr lang="en-US" smtClean="0"/>
              <a:pPr/>
              <a:t>‹#›</a:t>
            </a:fld>
            <a:endParaRPr lang="en-US"/>
          </a:p>
        </p:txBody>
      </p:sp>
    </p:spTree>
    <p:extLst>
      <p:ext uri="{BB962C8B-B14F-4D97-AF65-F5344CB8AC3E}">
        <p14:creationId xmlns:p14="http://schemas.microsoft.com/office/powerpoint/2010/main" xmlns="" val="2883712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txBox="1">
            <a:spLocks noGrp="1" noChangeArrowheads="1"/>
          </p:cNvSpPr>
          <p:nvPr/>
        </p:nvSpPr>
        <p:spPr bwMode="auto">
          <a:xfrm>
            <a:off x="3853406" y="8692517"/>
            <a:ext cx="2988518" cy="4294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471" tIns="46735" rIns="93471" bIns="46735" anchor="b"/>
          <a:lstStyle>
            <a:lvl1pPr defTabSz="928688">
              <a:defRPr sz="2400" b="1">
                <a:solidFill>
                  <a:schemeClr val="tx1"/>
                </a:solidFill>
                <a:latin typeface="Arial" charset="0"/>
                <a:ea typeface="ＭＳ Ｐゴシック" pitchFamily="34" charset="-128"/>
              </a:defRPr>
            </a:lvl1pPr>
            <a:lvl2pPr marL="742950" indent="-285750" defTabSz="928688">
              <a:defRPr sz="2400" b="1">
                <a:solidFill>
                  <a:schemeClr val="tx1"/>
                </a:solidFill>
                <a:latin typeface="Arial" charset="0"/>
                <a:ea typeface="ＭＳ Ｐゴシック" pitchFamily="34" charset="-128"/>
              </a:defRPr>
            </a:lvl2pPr>
            <a:lvl3pPr marL="1143000" indent="-228600" defTabSz="928688">
              <a:defRPr sz="2400" b="1">
                <a:solidFill>
                  <a:schemeClr val="tx1"/>
                </a:solidFill>
                <a:latin typeface="Arial" charset="0"/>
                <a:ea typeface="ＭＳ Ｐゴシック" pitchFamily="34" charset="-128"/>
              </a:defRPr>
            </a:lvl3pPr>
            <a:lvl4pPr marL="1600200" indent="-228600" defTabSz="928688">
              <a:defRPr sz="2400" b="1">
                <a:solidFill>
                  <a:schemeClr val="tx1"/>
                </a:solidFill>
                <a:latin typeface="Arial" charset="0"/>
                <a:ea typeface="ＭＳ Ｐゴシック" pitchFamily="34" charset="-128"/>
              </a:defRPr>
            </a:lvl4pPr>
            <a:lvl5pPr marL="2057400" indent="-228600" defTabSz="928688">
              <a:defRPr sz="2400" b="1">
                <a:solidFill>
                  <a:schemeClr val="tx1"/>
                </a:solidFill>
                <a:latin typeface="Arial" charset="0"/>
                <a:ea typeface="ＭＳ Ｐゴシック" pitchFamily="34" charset="-128"/>
              </a:defRPr>
            </a:lvl5pPr>
            <a:lvl6pPr marL="2514600" indent="-228600" defTabSz="928688"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defTabSz="928688"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defTabSz="928688"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defTabSz="928688" eaLnBrk="0" fontAlgn="base" hangingPunct="0">
              <a:spcBef>
                <a:spcPct val="0"/>
              </a:spcBef>
              <a:spcAft>
                <a:spcPct val="0"/>
              </a:spcAft>
              <a:defRPr sz="2400" b="1">
                <a:solidFill>
                  <a:schemeClr val="tx1"/>
                </a:solidFill>
                <a:latin typeface="Arial" charset="0"/>
                <a:ea typeface="ＭＳ Ｐゴシック" pitchFamily="34" charset="-128"/>
              </a:defRPr>
            </a:lvl9pPr>
          </a:lstStyle>
          <a:p>
            <a:pPr algn="r"/>
            <a:fld id="{E7CD0044-3B71-4844-BEAF-0125F27F5F29}" type="slidenum">
              <a:rPr lang="de-CH" sz="1200" b="0">
                <a:latin typeface="Times New Roman" pitchFamily="18" charset="0"/>
              </a:rPr>
              <a:pPr algn="r"/>
              <a:t>23</a:t>
            </a:fld>
            <a:endParaRPr lang="de-CH" sz="1200" b="0">
              <a:latin typeface="Times New Roman" pitchFamily="18" charset="0"/>
            </a:endParaRPr>
          </a:p>
        </p:txBody>
      </p:sp>
      <p:sp>
        <p:nvSpPr>
          <p:cNvPr id="20483" name="Rectangle 2"/>
          <p:cNvSpPr>
            <a:spLocks noGrp="1" noRot="1" noChangeAspect="1" noChangeArrowheads="1" noTextEdit="1"/>
          </p:cNvSpPr>
          <p:nvPr>
            <p:ph type="sldImg"/>
          </p:nvPr>
        </p:nvSpPr>
        <p:spPr>
          <a:xfrm>
            <a:off x="1179513" y="714375"/>
            <a:ext cx="4560887" cy="3421063"/>
          </a:xfrm>
          <a:ln/>
        </p:spPr>
      </p:sp>
      <p:sp>
        <p:nvSpPr>
          <p:cNvPr id="20484" name="Rectangle 3"/>
          <p:cNvSpPr>
            <a:spLocks noGrp="1" noChangeArrowheads="1"/>
          </p:cNvSpPr>
          <p:nvPr>
            <p:ph type="body" idx="1"/>
          </p:nvPr>
        </p:nvSpPr>
        <p:spPr>
          <a:xfrm>
            <a:off x="943659" y="4347724"/>
            <a:ext cx="5033379" cy="4133710"/>
          </a:xfrm>
          <a:solidFill>
            <a:srgbClr val="FFFFFF"/>
          </a:solidFill>
          <a:ln>
            <a:solidFill>
              <a:srgbClr val="000000"/>
            </a:solidFill>
          </a:ln>
        </p:spPr>
        <p:txBody>
          <a:bodyPr lIns="91448" tIns="45724" rIns="91448" bIns="45724"/>
          <a:lstStyle/>
          <a:p>
            <a:endParaRPr lang="de-CH" altLang="de-CH"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hdr" sz="quarter"/>
          </p:nvPr>
        </p:nvSpPr>
        <p:spPr>
          <a:ln/>
        </p:spPr>
        <p:txBody>
          <a:bodyPr/>
          <a:lstStyle/>
          <a:p>
            <a:r>
              <a:rPr lang="de-CH"/>
              <a:t>FiBL</a:t>
            </a:r>
          </a:p>
        </p:txBody>
      </p:sp>
      <p:sp>
        <p:nvSpPr>
          <p:cNvPr id="9" name="Rectangle 3"/>
          <p:cNvSpPr>
            <a:spLocks noGrp="1" noChangeArrowheads="1"/>
          </p:cNvSpPr>
          <p:nvPr>
            <p:ph type="dt" idx="1"/>
          </p:nvPr>
        </p:nvSpPr>
        <p:spPr>
          <a:ln/>
        </p:spPr>
        <p:txBody>
          <a:bodyPr/>
          <a:lstStyle/>
          <a:p>
            <a:fld id="{B732D4B8-87A6-431B-A9A8-9E03A39059EC}" type="datetime1">
              <a:rPr lang="de-CH"/>
              <a:pPr/>
              <a:t>30.08.2012</a:t>
            </a:fld>
            <a:endParaRPr lang="de-CH"/>
          </a:p>
        </p:txBody>
      </p:sp>
      <p:sp>
        <p:nvSpPr>
          <p:cNvPr id="10" name="Rectangle 6"/>
          <p:cNvSpPr>
            <a:spLocks noGrp="1" noChangeArrowheads="1"/>
          </p:cNvSpPr>
          <p:nvPr>
            <p:ph type="ftr" sz="quarter" idx="4"/>
          </p:nvPr>
        </p:nvSpPr>
        <p:spPr>
          <a:ln/>
        </p:spPr>
        <p:txBody>
          <a:bodyPr/>
          <a:lstStyle/>
          <a:p>
            <a:r>
              <a:rPr lang="de-CH"/>
              <a:t>www.fibl.org</a:t>
            </a:r>
          </a:p>
        </p:txBody>
      </p:sp>
      <p:sp>
        <p:nvSpPr>
          <p:cNvPr id="11" name="Rectangle 7"/>
          <p:cNvSpPr>
            <a:spLocks noGrp="1" noChangeArrowheads="1"/>
          </p:cNvSpPr>
          <p:nvPr>
            <p:ph type="sldNum" sz="quarter" idx="5"/>
          </p:nvPr>
        </p:nvSpPr>
        <p:spPr>
          <a:ln/>
        </p:spPr>
        <p:txBody>
          <a:bodyPr/>
          <a:lstStyle/>
          <a:p>
            <a:fld id="{D026C439-533E-4337-944D-037067603410}" type="slidenum">
              <a:rPr lang="de-CH"/>
              <a:pPr/>
              <a:t>26</a:t>
            </a:fld>
            <a:endParaRPr lang="de-CH"/>
          </a:p>
        </p:txBody>
      </p:sp>
      <p:sp>
        <p:nvSpPr>
          <p:cNvPr id="1615874" name="Rectangle 2"/>
          <p:cNvSpPr txBox="1">
            <a:spLocks noGrp="1" noChangeArrowheads="1"/>
          </p:cNvSpPr>
          <p:nvPr/>
        </p:nvSpPr>
        <p:spPr bwMode="auto">
          <a:xfrm>
            <a:off x="0" y="0"/>
            <a:ext cx="2988221" cy="427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468" tIns="46733" rIns="93468" bIns="46733"/>
          <a:lstStyle>
            <a:lvl1pPr defTabSz="922338">
              <a:defRPr>
                <a:solidFill>
                  <a:schemeClr val="tx1"/>
                </a:solidFill>
                <a:latin typeface="Arial" pitchFamily="34" charset="0"/>
              </a:defRPr>
            </a:lvl1pPr>
            <a:lvl2pPr marL="709613" indent="-273050" defTabSz="922338">
              <a:defRPr>
                <a:solidFill>
                  <a:schemeClr val="tx1"/>
                </a:solidFill>
                <a:latin typeface="Arial" pitchFamily="34" charset="0"/>
              </a:defRPr>
            </a:lvl2pPr>
            <a:lvl3pPr marL="1093788" indent="-219075" defTabSz="922338">
              <a:defRPr>
                <a:solidFill>
                  <a:schemeClr val="tx1"/>
                </a:solidFill>
                <a:latin typeface="Arial" pitchFamily="34" charset="0"/>
              </a:defRPr>
            </a:lvl3pPr>
            <a:lvl4pPr marL="1530350" indent="-219075" defTabSz="922338">
              <a:defRPr>
                <a:solidFill>
                  <a:schemeClr val="tx1"/>
                </a:solidFill>
                <a:latin typeface="Arial" pitchFamily="34" charset="0"/>
              </a:defRPr>
            </a:lvl4pPr>
            <a:lvl5pPr marL="1966913" indent="-219075" defTabSz="922338">
              <a:defRPr>
                <a:solidFill>
                  <a:schemeClr val="tx1"/>
                </a:solidFill>
                <a:latin typeface="Arial" pitchFamily="34" charset="0"/>
              </a:defRPr>
            </a:lvl5pPr>
            <a:lvl6pPr marL="2424113" indent="-219075" defTabSz="922338" fontAlgn="base">
              <a:spcBef>
                <a:spcPct val="0"/>
              </a:spcBef>
              <a:spcAft>
                <a:spcPct val="0"/>
              </a:spcAft>
              <a:defRPr>
                <a:solidFill>
                  <a:schemeClr val="tx1"/>
                </a:solidFill>
                <a:latin typeface="Arial" pitchFamily="34" charset="0"/>
              </a:defRPr>
            </a:lvl6pPr>
            <a:lvl7pPr marL="2881313" indent="-219075" defTabSz="922338" fontAlgn="base">
              <a:spcBef>
                <a:spcPct val="0"/>
              </a:spcBef>
              <a:spcAft>
                <a:spcPct val="0"/>
              </a:spcAft>
              <a:defRPr>
                <a:solidFill>
                  <a:schemeClr val="tx1"/>
                </a:solidFill>
                <a:latin typeface="Arial" pitchFamily="34" charset="0"/>
              </a:defRPr>
            </a:lvl7pPr>
            <a:lvl8pPr marL="3338513" indent="-219075" defTabSz="922338" fontAlgn="base">
              <a:spcBef>
                <a:spcPct val="0"/>
              </a:spcBef>
              <a:spcAft>
                <a:spcPct val="0"/>
              </a:spcAft>
              <a:defRPr>
                <a:solidFill>
                  <a:schemeClr val="tx1"/>
                </a:solidFill>
                <a:latin typeface="Arial" pitchFamily="34" charset="0"/>
              </a:defRPr>
            </a:lvl8pPr>
            <a:lvl9pPr marL="3795713" indent="-219075" defTabSz="922338" fontAlgn="base">
              <a:spcBef>
                <a:spcPct val="0"/>
              </a:spcBef>
              <a:spcAft>
                <a:spcPct val="0"/>
              </a:spcAft>
              <a:defRPr>
                <a:solidFill>
                  <a:schemeClr val="tx1"/>
                </a:solidFill>
                <a:latin typeface="Arial" pitchFamily="34" charset="0"/>
              </a:defRPr>
            </a:lvl9pPr>
          </a:lstStyle>
          <a:p>
            <a:r>
              <a:rPr lang="de-CH" sz="1200">
                <a:latin typeface="Times New Roman" pitchFamily="18" charset="0"/>
              </a:rPr>
              <a:t>FiBL</a:t>
            </a:r>
          </a:p>
        </p:txBody>
      </p:sp>
      <p:sp>
        <p:nvSpPr>
          <p:cNvPr id="1615875" name="Rectangle 3"/>
          <p:cNvSpPr txBox="1">
            <a:spLocks noGrp="1" noChangeArrowheads="1"/>
          </p:cNvSpPr>
          <p:nvPr/>
        </p:nvSpPr>
        <p:spPr bwMode="auto">
          <a:xfrm>
            <a:off x="3853574" y="0"/>
            <a:ext cx="2988221" cy="427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468" tIns="46733" rIns="93468" bIns="46733"/>
          <a:lstStyle>
            <a:lvl1pPr defTabSz="922338">
              <a:defRPr>
                <a:solidFill>
                  <a:schemeClr val="tx1"/>
                </a:solidFill>
                <a:latin typeface="Arial" pitchFamily="34" charset="0"/>
              </a:defRPr>
            </a:lvl1pPr>
            <a:lvl2pPr marL="709613" indent="-273050" defTabSz="922338">
              <a:defRPr>
                <a:solidFill>
                  <a:schemeClr val="tx1"/>
                </a:solidFill>
                <a:latin typeface="Arial" pitchFamily="34" charset="0"/>
              </a:defRPr>
            </a:lvl2pPr>
            <a:lvl3pPr marL="1093788" indent="-219075" defTabSz="922338">
              <a:defRPr>
                <a:solidFill>
                  <a:schemeClr val="tx1"/>
                </a:solidFill>
                <a:latin typeface="Arial" pitchFamily="34" charset="0"/>
              </a:defRPr>
            </a:lvl3pPr>
            <a:lvl4pPr marL="1530350" indent="-219075" defTabSz="922338">
              <a:defRPr>
                <a:solidFill>
                  <a:schemeClr val="tx1"/>
                </a:solidFill>
                <a:latin typeface="Arial" pitchFamily="34" charset="0"/>
              </a:defRPr>
            </a:lvl4pPr>
            <a:lvl5pPr marL="1966913" indent="-219075" defTabSz="922338">
              <a:defRPr>
                <a:solidFill>
                  <a:schemeClr val="tx1"/>
                </a:solidFill>
                <a:latin typeface="Arial" pitchFamily="34" charset="0"/>
              </a:defRPr>
            </a:lvl5pPr>
            <a:lvl6pPr marL="2424113" indent="-219075" defTabSz="922338" fontAlgn="base">
              <a:spcBef>
                <a:spcPct val="0"/>
              </a:spcBef>
              <a:spcAft>
                <a:spcPct val="0"/>
              </a:spcAft>
              <a:defRPr>
                <a:solidFill>
                  <a:schemeClr val="tx1"/>
                </a:solidFill>
                <a:latin typeface="Arial" pitchFamily="34" charset="0"/>
              </a:defRPr>
            </a:lvl6pPr>
            <a:lvl7pPr marL="2881313" indent="-219075" defTabSz="922338" fontAlgn="base">
              <a:spcBef>
                <a:spcPct val="0"/>
              </a:spcBef>
              <a:spcAft>
                <a:spcPct val="0"/>
              </a:spcAft>
              <a:defRPr>
                <a:solidFill>
                  <a:schemeClr val="tx1"/>
                </a:solidFill>
                <a:latin typeface="Arial" pitchFamily="34" charset="0"/>
              </a:defRPr>
            </a:lvl7pPr>
            <a:lvl8pPr marL="3338513" indent="-219075" defTabSz="922338" fontAlgn="base">
              <a:spcBef>
                <a:spcPct val="0"/>
              </a:spcBef>
              <a:spcAft>
                <a:spcPct val="0"/>
              </a:spcAft>
              <a:defRPr>
                <a:solidFill>
                  <a:schemeClr val="tx1"/>
                </a:solidFill>
                <a:latin typeface="Arial" pitchFamily="34" charset="0"/>
              </a:defRPr>
            </a:lvl8pPr>
            <a:lvl9pPr marL="3795713" indent="-219075" defTabSz="922338" fontAlgn="base">
              <a:spcBef>
                <a:spcPct val="0"/>
              </a:spcBef>
              <a:spcAft>
                <a:spcPct val="0"/>
              </a:spcAft>
              <a:defRPr>
                <a:solidFill>
                  <a:schemeClr val="tx1"/>
                </a:solidFill>
                <a:latin typeface="Arial" pitchFamily="34" charset="0"/>
              </a:defRPr>
            </a:lvl9pPr>
          </a:lstStyle>
          <a:p>
            <a:pPr algn="r"/>
            <a:fld id="{F148F274-423E-4903-8DE6-B8D904F18672}" type="datetime1">
              <a:rPr lang="de-CH" sz="1200">
                <a:latin typeface="Times New Roman" pitchFamily="18" charset="0"/>
              </a:rPr>
              <a:pPr algn="r"/>
              <a:t>30.08.2012</a:t>
            </a:fld>
            <a:endParaRPr lang="de-CH" sz="1200">
              <a:latin typeface="Times New Roman" pitchFamily="18" charset="0"/>
            </a:endParaRPr>
          </a:p>
        </p:txBody>
      </p:sp>
      <p:sp>
        <p:nvSpPr>
          <p:cNvPr id="1615876" name="Rectangle 6"/>
          <p:cNvSpPr txBox="1">
            <a:spLocks noGrp="1" noChangeArrowheads="1"/>
          </p:cNvSpPr>
          <p:nvPr/>
        </p:nvSpPr>
        <p:spPr bwMode="auto">
          <a:xfrm>
            <a:off x="0" y="8691809"/>
            <a:ext cx="2988221" cy="4300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468" tIns="46733" rIns="93468" bIns="46733" anchor="b"/>
          <a:lstStyle>
            <a:lvl1pPr defTabSz="922338">
              <a:defRPr>
                <a:solidFill>
                  <a:schemeClr val="tx1"/>
                </a:solidFill>
                <a:latin typeface="Arial" pitchFamily="34" charset="0"/>
              </a:defRPr>
            </a:lvl1pPr>
            <a:lvl2pPr marL="709613" indent="-273050" defTabSz="922338">
              <a:defRPr>
                <a:solidFill>
                  <a:schemeClr val="tx1"/>
                </a:solidFill>
                <a:latin typeface="Arial" pitchFamily="34" charset="0"/>
              </a:defRPr>
            </a:lvl2pPr>
            <a:lvl3pPr marL="1093788" indent="-219075" defTabSz="922338">
              <a:defRPr>
                <a:solidFill>
                  <a:schemeClr val="tx1"/>
                </a:solidFill>
                <a:latin typeface="Arial" pitchFamily="34" charset="0"/>
              </a:defRPr>
            </a:lvl3pPr>
            <a:lvl4pPr marL="1530350" indent="-219075" defTabSz="922338">
              <a:defRPr>
                <a:solidFill>
                  <a:schemeClr val="tx1"/>
                </a:solidFill>
                <a:latin typeface="Arial" pitchFamily="34" charset="0"/>
              </a:defRPr>
            </a:lvl4pPr>
            <a:lvl5pPr marL="1966913" indent="-219075" defTabSz="922338">
              <a:defRPr>
                <a:solidFill>
                  <a:schemeClr val="tx1"/>
                </a:solidFill>
                <a:latin typeface="Arial" pitchFamily="34" charset="0"/>
              </a:defRPr>
            </a:lvl5pPr>
            <a:lvl6pPr marL="2424113" indent="-219075" defTabSz="922338" fontAlgn="base">
              <a:spcBef>
                <a:spcPct val="0"/>
              </a:spcBef>
              <a:spcAft>
                <a:spcPct val="0"/>
              </a:spcAft>
              <a:defRPr>
                <a:solidFill>
                  <a:schemeClr val="tx1"/>
                </a:solidFill>
                <a:latin typeface="Arial" pitchFamily="34" charset="0"/>
              </a:defRPr>
            </a:lvl6pPr>
            <a:lvl7pPr marL="2881313" indent="-219075" defTabSz="922338" fontAlgn="base">
              <a:spcBef>
                <a:spcPct val="0"/>
              </a:spcBef>
              <a:spcAft>
                <a:spcPct val="0"/>
              </a:spcAft>
              <a:defRPr>
                <a:solidFill>
                  <a:schemeClr val="tx1"/>
                </a:solidFill>
                <a:latin typeface="Arial" pitchFamily="34" charset="0"/>
              </a:defRPr>
            </a:lvl7pPr>
            <a:lvl8pPr marL="3338513" indent="-219075" defTabSz="922338" fontAlgn="base">
              <a:spcBef>
                <a:spcPct val="0"/>
              </a:spcBef>
              <a:spcAft>
                <a:spcPct val="0"/>
              </a:spcAft>
              <a:defRPr>
                <a:solidFill>
                  <a:schemeClr val="tx1"/>
                </a:solidFill>
                <a:latin typeface="Arial" pitchFamily="34" charset="0"/>
              </a:defRPr>
            </a:lvl8pPr>
            <a:lvl9pPr marL="3795713" indent="-219075" defTabSz="922338" fontAlgn="base">
              <a:spcBef>
                <a:spcPct val="0"/>
              </a:spcBef>
              <a:spcAft>
                <a:spcPct val="0"/>
              </a:spcAft>
              <a:defRPr>
                <a:solidFill>
                  <a:schemeClr val="tx1"/>
                </a:solidFill>
                <a:latin typeface="Arial" pitchFamily="34" charset="0"/>
              </a:defRPr>
            </a:lvl9pPr>
          </a:lstStyle>
          <a:p>
            <a:r>
              <a:rPr lang="de-CH" sz="1200">
                <a:latin typeface="Times New Roman" pitchFamily="18" charset="0"/>
              </a:rPr>
              <a:t>www.fibl.org</a:t>
            </a:r>
          </a:p>
        </p:txBody>
      </p:sp>
      <p:sp>
        <p:nvSpPr>
          <p:cNvPr id="1615877" name="Rectangle 7"/>
          <p:cNvSpPr txBox="1">
            <a:spLocks noGrp="1" noChangeArrowheads="1"/>
          </p:cNvSpPr>
          <p:nvPr/>
        </p:nvSpPr>
        <p:spPr bwMode="auto">
          <a:xfrm>
            <a:off x="3853574" y="8691809"/>
            <a:ext cx="2988221" cy="4300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468" tIns="46733" rIns="93468" bIns="46733" anchor="b"/>
          <a:lstStyle>
            <a:lvl1pPr defTabSz="922338">
              <a:defRPr>
                <a:solidFill>
                  <a:schemeClr val="tx1"/>
                </a:solidFill>
                <a:latin typeface="Arial" pitchFamily="34" charset="0"/>
              </a:defRPr>
            </a:lvl1pPr>
            <a:lvl2pPr marL="709613" indent="-273050" defTabSz="922338">
              <a:defRPr>
                <a:solidFill>
                  <a:schemeClr val="tx1"/>
                </a:solidFill>
                <a:latin typeface="Arial" pitchFamily="34" charset="0"/>
              </a:defRPr>
            </a:lvl2pPr>
            <a:lvl3pPr marL="1093788" indent="-219075" defTabSz="922338">
              <a:defRPr>
                <a:solidFill>
                  <a:schemeClr val="tx1"/>
                </a:solidFill>
                <a:latin typeface="Arial" pitchFamily="34" charset="0"/>
              </a:defRPr>
            </a:lvl3pPr>
            <a:lvl4pPr marL="1530350" indent="-219075" defTabSz="922338">
              <a:defRPr>
                <a:solidFill>
                  <a:schemeClr val="tx1"/>
                </a:solidFill>
                <a:latin typeface="Arial" pitchFamily="34" charset="0"/>
              </a:defRPr>
            </a:lvl4pPr>
            <a:lvl5pPr marL="1966913" indent="-219075" defTabSz="922338">
              <a:defRPr>
                <a:solidFill>
                  <a:schemeClr val="tx1"/>
                </a:solidFill>
                <a:latin typeface="Arial" pitchFamily="34" charset="0"/>
              </a:defRPr>
            </a:lvl5pPr>
            <a:lvl6pPr marL="2424113" indent="-219075" defTabSz="922338" fontAlgn="base">
              <a:spcBef>
                <a:spcPct val="0"/>
              </a:spcBef>
              <a:spcAft>
                <a:spcPct val="0"/>
              </a:spcAft>
              <a:defRPr>
                <a:solidFill>
                  <a:schemeClr val="tx1"/>
                </a:solidFill>
                <a:latin typeface="Arial" pitchFamily="34" charset="0"/>
              </a:defRPr>
            </a:lvl6pPr>
            <a:lvl7pPr marL="2881313" indent="-219075" defTabSz="922338" fontAlgn="base">
              <a:spcBef>
                <a:spcPct val="0"/>
              </a:spcBef>
              <a:spcAft>
                <a:spcPct val="0"/>
              </a:spcAft>
              <a:defRPr>
                <a:solidFill>
                  <a:schemeClr val="tx1"/>
                </a:solidFill>
                <a:latin typeface="Arial" pitchFamily="34" charset="0"/>
              </a:defRPr>
            </a:lvl7pPr>
            <a:lvl8pPr marL="3338513" indent="-219075" defTabSz="922338" fontAlgn="base">
              <a:spcBef>
                <a:spcPct val="0"/>
              </a:spcBef>
              <a:spcAft>
                <a:spcPct val="0"/>
              </a:spcAft>
              <a:defRPr>
                <a:solidFill>
                  <a:schemeClr val="tx1"/>
                </a:solidFill>
                <a:latin typeface="Arial" pitchFamily="34" charset="0"/>
              </a:defRPr>
            </a:lvl8pPr>
            <a:lvl9pPr marL="3795713" indent="-219075" defTabSz="922338" fontAlgn="base">
              <a:spcBef>
                <a:spcPct val="0"/>
              </a:spcBef>
              <a:spcAft>
                <a:spcPct val="0"/>
              </a:spcAft>
              <a:defRPr>
                <a:solidFill>
                  <a:schemeClr val="tx1"/>
                </a:solidFill>
                <a:latin typeface="Arial" pitchFamily="34" charset="0"/>
              </a:defRPr>
            </a:lvl9pPr>
          </a:lstStyle>
          <a:p>
            <a:pPr algn="r"/>
            <a:fld id="{36853062-BBDD-4C2D-89C7-F7A50D1C661D}" type="slidenum">
              <a:rPr lang="de-CH" sz="1200">
                <a:latin typeface="Times New Roman" pitchFamily="18" charset="0"/>
              </a:rPr>
              <a:pPr algn="r"/>
              <a:t>26</a:t>
            </a:fld>
            <a:endParaRPr lang="de-CH" sz="1200">
              <a:latin typeface="Times New Roman" pitchFamily="18" charset="0"/>
            </a:endParaRPr>
          </a:p>
        </p:txBody>
      </p:sp>
      <p:sp>
        <p:nvSpPr>
          <p:cNvPr id="1615878" name="Rectangle 2"/>
          <p:cNvSpPr>
            <a:spLocks noGrp="1" noRot="1" noChangeAspect="1" noChangeArrowheads="1" noTextEdit="1"/>
          </p:cNvSpPr>
          <p:nvPr>
            <p:ph type="sldImg"/>
          </p:nvPr>
        </p:nvSpPr>
        <p:spPr>
          <a:xfrm>
            <a:off x="1143000" y="685800"/>
            <a:ext cx="4575175" cy="3430588"/>
          </a:xfrm>
          <a:ln/>
        </p:spPr>
      </p:sp>
      <p:sp>
        <p:nvSpPr>
          <p:cNvPr id="1615879" name="Rectangle 3"/>
          <p:cNvSpPr>
            <a:spLocks noGrp="1" noChangeArrowheads="1"/>
          </p:cNvSpPr>
          <p:nvPr>
            <p:ph type="body" idx="1"/>
          </p:nvPr>
        </p:nvSpPr>
        <p:spPr>
          <a:xfrm>
            <a:off x="685478" y="4343696"/>
            <a:ext cx="5487048" cy="4113916"/>
          </a:xfrm>
        </p:spPr>
        <p:txBody>
          <a:bodyPr/>
          <a:lstStyle/>
          <a:p>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1141413" y="685800"/>
            <a:ext cx="4575175" cy="3430588"/>
          </a:xfrm>
          <a:ln/>
        </p:spPr>
      </p:sp>
      <p:sp>
        <p:nvSpPr>
          <p:cNvPr id="47107" name="Rectangle 3"/>
          <p:cNvSpPr>
            <a:spLocks noGrp="1" noChangeArrowheads="1"/>
          </p:cNvSpPr>
          <p:nvPr>
            <p:ph type="body" idx="1"/>
          </p:nvPr>
        </p:nvSpPr>
        <p:spPr>
          <a:xfrm>
            <a:off x="686444" y="4344793"/>
            <a:ext cx="5485114" cy="41131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fr-FR" dirty="0" smtClean="0">
                <a:latin typeface="Times New Roman" pitchFamily="18" charset="0"/>
                <a:ea typeface="ＭＳ Ｐゴシック" pitchFamily="34" charset="-128"/>
              </a:rPr>
              <a:t>Je commence mon referat avec une présentation du FiBL, je vous explique la Situation actuelle en Suisse, on vous presante le travail du fibl sur le sujet de la coexistence et ou nous avons nos point d’interrogation.x</a:t>
            </a:r>
          </a:p>
          <a:p>
            <a:endParaRPr lang="de-DE" b="1" dirty="0" smtClean="0">
              <a:latin typeface="Times New Roman" pitchFamily="18"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dirty="0" smtClean="0"/>
              <a:t>Nemzetközi színvonalú, az ökológiai mezőgazdaságot és élelmiszeripart kutató és fejlesztő intézmény - az Ökológiai Mezőgazdasági Kutatóintézetet (ÖMKI) - létrehozása és működésének megalapozása Magyarországon. </a:t>
            </a:r>
          </a:p>
          <a:p>
            <a:endParaRPr lang="hu-HU" dirty="0"/>
          </a:p>
        </p:txBody>
      </p:sp>
      <p:sp>
        <p:nvSpPr>
          <p:cNvPr id="4" name="Dia számának helye 3"/>
          <p:cNvSpPr>
            <a:spLocks noGrp="1"/>
          </p:cNvSpPr>
          <p:nvPr>
            <p:ph type="sldNum" sz="quarter" idx="10"/>
          </p:nvPr>
        </p:nvSpPr>
        <p:spPr/>
        <p:txBody>
          <a:bodyPr/>
          <a:lstStyle/>
          <a:p>
            <a:fld id="{3C7780C3-EDC9-45C8-9E95-39677230E988}" type="slidenum">
              <a:rPr lang="hu-HU" smtClean="0"/>
              <a:pPr/>
              <a:t>32</a:t>
            </a:fld>
            <a:endParaRPr lang="hu-HU"/>
          </a:p>
        </p:txBody>
      </p:sp>
    </p:spTree>
    <p:extLst>
      <p:ext uri="{BB962C8B-B14F-4D97-AF65-F5344CB8AC3E}">
        <p14:creationId xmlns:p14="http://schemas.microsoft.com/office/powerpoint/2010/main" xmlns="" val="2543797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en-US"/>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en-US"/>
          </a:p>
        </p:txBody>
      </p:sp>
      <p:sp>
        <p:nvSpPr>
          <p:cNvPr id="4" name="Dátum helye 3"/>
          <p:cNvSpPr>
            <a:spLocks noGrp="1"/>
          </p:cNvSpPr>
          <p:nvPr>
            <p:ph type="dt" sz="half" idx="10"/>
          </p:nvPr>
        </p:nvSpPr>
        <p:spPr/>
        <p:txBody>
          <a:bodyPr/>
          <a:lstStyle/>
          <a:p>
            <a:fld id="{B25BC475-5EAF-4003-A393-8B64EA11E6F2}" type="datetimeFigureOut">
              <a:rPr lang="en-US" smtClean="0"/>
              <a:pPr/>
              <a:t>8/30/2012</a:t>
            </a:fld>
            <a:endParaRPr lang="en-US"/>
          </a:p>
        </p:txBody>
      </p:sp>
      <p:sp>
        <p:nvSpPr>
          <p:cNvPr id="5" name="Élőláb helye 4"/>
          <p:cNvSpPr>
            <a:spLocks noGrp="1"/>
          </p:cNvSpPr>
          <p:nvPr>
            <p:ph type="ftr" sz="quarter" idx="11"/>
          </p:nvPr>
        </p:nvSpPr>
        <p:spPr/>
        <p:txBody>
          <a:bodyPr/>
          <a:lstStyle/>
          <a:p>
            <a:endParaRPr lang="en-US"/>
          </a:p>
        </p:txBody>
      </p:sp>
      <p:sp>
        <p:nvSpPr>
          <p:cNvPr id="6" name="Dia számának helye 5"/>
          <p:cNvSpPr>
            <a:spLocks noGrp="1"/>
          </p:cNvSpPr>
          <p:nvPr>
            <p:ph type="sldNum" sz="quarter" idx="12"/>
          </p:nvPr>
        </p:nvSpPr>
        <p:spPr/>
        <p:txBody>
          <a:bodyPr/>
          <a:lstStyle/>
          <a:p>
            <a:fld id="{E3649700-0B67-44DB-BEA8-A9F6E387B7E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átum helye 3"/>
          <p:cNvSpPr>
            <a:spLocks noGrp="1"/>
          </p:cNvSpPr>
          <p:nvPr>
            <p:ph type="dt" sz="half" idx="10"/>
          </p:nvPr>
        </p:nvSpPr>
        <p:spPr/>
        <p:txBody>
          <a:bodyPr/>
          <a:lstStyle/>
          <a:p>
            <a:fld id="{B25BC475-5EAF-4003-A393-8B64EA11E6F2}" type="datetimeFigureOut">
              <a:rPr lang="en-US" smtClean="0"/>
              <a:pPr/>
              <a:t>8/30/2012</a:t>
            </a:fld>
            <a:endParaRPr lang="en-US"/>
          </a:p>
        </p:txBody>
      </p:sp>
      <p:sp>
        <p:nvSpPr>
          <p:cNvPr id="5" name="Élőláb helye 4"/>
          <p:cNvSpPr>
            <a:spLocks noGrp="1"/>
          </p:cNvSpPr>
          <p:nvPr>
            <p:ph type="ftr" sz="quarter" idx="11"/>
          </p:nvPr>
        </p:nvSpPr>
        <p:spPr/>
        <p:txBody>
          <a:bodyPr/>
          <a:lstStyle/>
          <a:p>
            <a:endParaRPr lang="en-US"/>
          </a:p>
        </p:txBody>
      </p:sp>
      <p:sp>
        <p:nvSpPr>
          <p:cNvPr id="6" name="Dia számának helye 5"/>
          <p:cNvSpPr>
            <a:spLocks noGrp="1"/>
          </p:cNvSpPr>
          <p:nvPr>
            <p:ph type="sldNum" sz="quarter" idx="12"/>
          </p:nvPr>
        </p:nvSpPr>
        <p:spPr/>
        <p:txBody>
          <a:bodyPr/>
          <a:lstStyle/>
          <a:p>
            <a:fld id="{E3649700-0B67-44DB-BEA8-A9F6E387B7E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en-US"/>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átum helye 3"/>
          <p:cNvSpPr>
            <a:spLocks noGrp="1"/>
          </p:cNvSpPr>
          <p:nvPr>
            <p:ph type="dt" sz="half" idx="10"/>
          </p:nvPr>
        </p:nvSpPr>
        <p:spPr/>
        <p:txBody>
          <a:bodyPr/>
          <a:lstStyle/>
          <a:p>
            <a:fld id="{B25BC475-5EAF-4003-A393-8B64EA11E6F2}" type="datetimeFigureOut">
              <a:rPr lang="en-US" smtClean="0"/>
              <a:pPr/>
              <a:t>8/30/2012</a:t>
            </a:fld>
            <a:endParaRPr lang="en-US"/>
          </a:p>
        </p:txBody>
      </p:sp>
      <p:sp>
        <p:nvSpPr>
          <p:cNvPr id="5" name="Élőláb helye 4"/>
          <p:cNvSpPr>
            <a:spLocks noGrp="1"/>
          </p:cNvSpPr>
          <p:nvPr>
            <p:ph type="ftr" sz="quarter" idx="11"/>
          </p:nvPr>
        </p:nvSpPr>
        <p:spPr/>
        <p:txBody>
          <a:bodyPr/>
          <a:lstStyle/>
          <a:p>
            <a:endParaRPr lang="en-US"/>
          </a:p>
        </p:txBody>
      </p:sp>
      <p:sp>
        <p:nvSpPr>
          <p:cNvPr id="6" name="Dia számának helye 5"/>
          <p:cNvSpPr>
            <a:spLocks noGrp="1"/>
          </p:cNvSpPr>
          <p:nvPr>
            <p:ph type="sldNum" sz="quarter" idx="12"/>
          </p:nvPr>
        </p:nvSpPr>
        <p:spPr/>
        <p:txBody>
          <a:bodyPr/>
          <a:lstStyle/>
          <a:p>
            <a:fld id="{E3649700-0B67-44DB-BEA8-A9F6E387B7E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átum helye 3"/>
          <p:cNvSpPr>
            <a:spLocks noGrp="1"/>
          </p:cNvSpPr>
          <p:nvPr>
            <p:ph type="dt" sz="half" idx="10"/>
          </p:nvPr>
        </p:nvSpPr>
        <p:spPr/>
        <p:txBody>
          <a:bodyPr/>
          <a:lstStyle/>
          <a:p>
            <a:fld id="{B25BC475-5EAF-4003-A393-8B64EA11E6F2}" type="datetimeFigureOut">
              <a:rPr lang="en-US" smtClean="0"/>
              <a:pPr/>
              <a:t>8/30/2012</a:t>
            </a:fld>
            <a:endParaRPr lang="en-US"/>
          </a:p>
        </p:txBody>
      </p:sp>
      <p:sp>
        <p:nvSpPr>
          <p:cNvPr id="5" name="Élőláb helye 4"/>
          <p:cNvSpPr>
            <a:spLocks noGrp="1"/>
          </p:cNvSpPr>
          <p:nvPr>
            <p:ph type="ftr" sz="quarter" idx="11"/>
          </p:nvPr>
        </p:nvSpPr>
        <p:spPr/>
        <p:txBody>
          <a:bodyPr/>
          <a:lstStyle/>
          <a:p>
            <a:endParaRPr lang="en-US"/>
          </a:p>
        </p:txBody>
      </p:sp>
      <p:sp>
        <p:nvSpPr>
          <p:cNvPr id="6" name="Dia számának helye 5"/>
          <p:cNvSpPr>
            <a:spLocks noGrp="1"/>
          </p:cNvSpPr>
          <p:nvPr>
            <p:ph type="sldNum" sz="quarter" idx="12"/>
          </p:nvPr>
        </p:nvSpPr>
        <p:spPr/>
        <p:txBody>
          <a:bodyPr/>
          <a:lstStyle/>
          <a:p>
            <a:fld id="{E3649700-0B67-44DB-BEA8-A9F6E387B7E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en-US"/>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B25BC475-5EAF-4003-A393-8B64EA11E6F2}" type="datetimeFigureOut">
              <a:rPr lang="en-US" smtClean="0"/>
              <a:pPr/>
              <a:t>8/30/2012</a:t>
            </a:fld>
            <a:endParaRPr lang="en-US"/>
          </a:p>
        </p:txBody>
      </p:sp>
      <p:sp>
        <p:nvSpPr>
          <p:cNvPr id="5" name="Élőláb helye 4"/>
          <p:cNvSpPr>
            <a:spLocks noGrp="1"/>
          </p:cNvSpPr>
          <p:nvPr>
            <p:ph type="ftr" sz="quarter" idx="11"/>
          </p:nvPr>
        </p:nvSpPr>
        <p:spPr/>
        <p:txBody>
          <a:bodyPr/>
          <a:lstStyle/>
          <a:p>
            <a:endParaRPr lang="en-US"/>
          </a:p>
        </p:txBody>
      </p:sp>
      <p:sp>
        <p:nvSpPr>
          <p:cNvPr id="6" name="Dia számának helye 5"/>
          <p:cNvSpPr>
            <a:spLocks noGrp="1"/>
          </p:cNvSpPr>
          <p:nvPr>
            <p:ph type="sldNum" sz="quarter" idx="12"/>
          </p:nvPr>
        </p:nvSpPr>
        <p:spPr/>
        <p:txBody>
          <a:bodyPr/>
          <a:lstStyle/>
          <a:p>
            <a:fld id="{E3649700-0B67-44DB-BEA8-A9F6E387B7E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5" name="Dátum helye 4"/>
          <p:cNvSpPr>
            <a:spLocks noGrp="1"/>
          </p:cNvSpPr>
          <p:nvPr>
            <p:ph type="dt" sz="half" idx="10"/>
          </p:nvPr>
        </p:nvSpPr>
        <p:spPr/>
        <p:txBody>
          <a:bodyPr/>
          <a:lstStyle/>
          <a:p>
            <a:fld id="{B25BC475-5EAF-4003-A393-8B64EA11E6F2}" type="datetimeFigureOut">
              <a:rPr lang="en-US" smtClean="0"/>
              <a:pPr/>
              <a:t>8/30/2012</a:t>
            </a:fld>
            <a:endParaRPr lang="en-US"/>
          </a:p>
        </p:txBody>
      </p:sp>
      <p:sp>
        <p:nvSpPr>
          <p:cNvPr id="6" name="Élőláb helye 5"/>
          <p:cNvSpPr>
            <a:spLocks noGrp="1"/>
          </p:cNvSpPr>
          <p:nvPr>
            <p:ph type="ftr" sz="quarter" idx="11"/>
          </p:nvPr>
        </p:nvSpPr>
        <p:spPr/>
        <p:txBody>
          <a:bodyPr/>
          <a:lstStyle/>
          <a:p>
            <a:endParaRPr lang="en-US"/>
          </a:p>
        </p:txBody>
      </p:sp>
      <p:sp>
        <p:nvSpPr>
          <p:cNvPr id="7" name="Dia számának helye 6"/>
          <p:cNvSpPr>
            <a:spLocks noGrp="1"/>
          </p:cNvSpPr>
          <p:nvPr>
            <p:ph type="sldNum" sz="quarter" idx="12"/>
          </p:nvPr>
        </p:nvSpPr>
        <p:spPr/>
        <p:txBody>
          <a:bodyPr/>
          <a:lstStyle/>
          <a:p>
            <a:fld id="{E3649700-0B67-44DB-BEA8-A9F6E387B7E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en-US"/>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7" name="Dátum helye 6"/>
          <p:cNvSpPr>
            <a:spLocks noGrp="1"/>
          </p:cNvSpPr>
          <p:nvPr>
            <p:ph type="dt" sz="half" idx="10"/>
          </p:nvPr>
        </p:nvSpPr>
        <p:spPr/>
        <p:txBody>
          <a:bodyPr/>
          <a:lstStyle/>
          <a:p>
            <a:fld id="{B25BC475-5EAF-4003-A393-8B64EA11E6F2}" type="datetimeFigureOut">
              <a:rPr lang="en-US" smtClean="0"/>
              <a:pPr/>
              <a:t>8/30/2012</a:t>
            </a:fld>
            <a:endParaRPr lang="en-US"/>
          </a:p>
        </p:txBody>
      </p:sp>
      <p:sp>
        <p:nvSpPr>
          <p:cNvPr id="8" name="Élőláb helye 7"/>
          <p:cNvSpPr>
            <a:spLocks noGrp="1"/>
          </p:cNvSpPr>
          <p:nvPr>
            <p:ph type="ftr" sz="quarter" idx="11"/>
          </p:nvPr>
        </p:nvSpPr>
        <p:spPr/>
        <p:txBody>
          <a:bodyPr/>
          <a:lstStyle/>
          <a:p>
            <a:endParaRPr lang="en-US"/>
          </a:p>
        </p:txBody>
      </p:sp>
      <p:sp>
        <p:nvSpPr>
          <p:cNvPr id="9" name="Dia számának helye 8"/>
          <p:cNvSpPr>
            <a:spLocks noGrp="1"/>
          </p:cNvSpPr>
          <p:nvPr>
            <p:ph type="sldNum" sz="quarter" idx="12"/>
          </p:nvPr>
        </p:nvSpPr>
        <p:spPr/>
        <p:txBody>
          <a:bodyPr/>
          <a:lstStyle/>
          <a:p>
            <a:fld id="{E3649700-0B67-44DB-BEA8-A9F6E387B7E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Dátum helye 2"/>
          <p:cNvSpPr>
            <a:spLocks noGrp="1"/>
          </p:cNvSpPr>
          <p:nvPr>
            <p:ph type="dt" sz="half" idx="10"/>
          </p:nvPr>
        </p:nvSpPr>
        <p:spPr/>
        <p:txBody>
          <a:bodyPr/>
          <a:lstStyle/>
          <a:p>
            <a:fld id="{B25BC475-5EAF-4003-A393-8B64EA11E6F2}" type="datetimeFigureOut">
              <a:rPr lang="en-US" smtClean="0"/>
              <a:pPr/>
              <a:t>8/30/2012</a:t>
            </a:fld>
            <a:endParaRPr lang="en-US"/>
          </a:p>
        </p:txBody>
      </p:sp>
      <p:sp>
        <p:nvSpPr>
          <p:cNvPr id="4" name="Élőláb helye 3"/>
          <p:cNvSpPr>
            <a:spLocks noGrp="1"/>
          </p:cNvSpPr>
          <p:nvPr>
            <p:ph type="ftr" sz="quarter" idx="11"/>
          </p:nvPr>
        </p:nvSpPr>
        <p:spPr/>
        <p:txBody>
          <a:bodyPr/>
          <a:lstStyle/>
          <a:p>
            <a:endParaRPr lang="en-US"/>
          </a:p>
        </p:txBody>
      </p:sp>
      <p:sp>
        <p:nvSpPr>
          <p:cNvPr id="5" name="Dia számának helye 4"/>
          <p:cNvSpPr>
            <a:spLocks noGrp="1"/>
          </p:cNvSpPr>
          <p:nvPr>
            <p:ph type="sldNum" sz="quarter" idx="12"/>
          </p:nvPr>
        </p:nvSpPr>
        <p:spPr/>
        <p:txBody>
          <a:bodyPr/>
          <a:lstStyle/>
          <a:p>
            <a:fld id="{E3649700-0B67-44DB-BEA8-A9F6E387B7E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B25BC475-5EAF-4003-A393-8B64EA11E6F2}" type="datetimeFigureOut">
              <a:rPr lang="en-US" smtClean="0"/>
              <a:pPr/>
              <a:t>8/30/2012</a:t>
            </a:fld>
            <a:endParaRPr lang="en-US"/>
          </a:p>
        </p:txBody>
      </p:sp>
      <p:sp>
        <p:nvSpPr>
          <p:cNvPr id="3" name="Élőláb helye 2"/>
          <p:cNvSpPr>
            <a:spLocks noGrp="1"/>
          </p:cNvSpPr>
          <p:nvPr>
            <p:ph type="ftr" sz="quarter" idx="11"/>
          </p:nvPr>
        </p:nvSpPr>
        <p:spPr/>
        <p:txBody>
          <a:bodyPr/>
          <a:lstStyle/>
          <a:p>
            <a:endParaRPr lang="en-US"/>
          </a:p>
        </p:txBody>
      </p:sp>
      <p:sp>
        <p:nvSpPr>
          <p:cNvPr id="4" name="Dia számának helye 3"/>
          <p:cNvSpPr>
            <a:spLocks noGrp="1"/>
          </p:cNvSpPr>
          <p:nvPr>
            <p:ph type="sldNum" sz="quarter" idx="12"/>
          </p:nvPr>
        </p:nvSpPr>
        <p:spPr/>
        <p:txBody>
          <a:bodyPr/>
          <a:lstStyle/>
          <a:p>
            <a:fld id="{E3649700-0B67-44DB-BEA8-A9F6E387B7E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en-US"/>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B25BC475-5EAF-4003-A393-8B64EA11E6F2}" type="datetimeFigureOut">
              <a:rPr lang="en-US" smtClean="0"/>
              <a:pPr/>
              <a:t>8/30/2012</a:t>
            </a:fld>
            <a:endParaRPr lang="en-US"/>
          </a:p>
        </p:txBody>
      </p:sp>
      <p:sp>
        <p:nvSpPr>
          <p:cNvPr id="6" name="Élőláb helye 5"/>
          <p:cNvSpPr>
            <a:spLocks noGrp="1"/>
          </p:cNvSpPr>
          <p:nvPr>
            <p:ph type="ftr" sz="quarter" idx="11"/>
          </p:nvPr>
        </p:nvSpPr>
        <p:spPr/>
        <p:txBody>
          <a:bodyPr/>
          <a:lstStyle/>
          <a:p>
            <a:endParaRPr lang="en-US"/>
          </a:p>
        </p:txBody>
      </p:sp>
      <p:sp>
        <p:nvSpPr>
          <p:cNvPr id="7" name="Dia számának helye 6"/>
          <p:cNvSpPr>
            <a:spLocks noGrp="1"/>
          </p:cNvSpPr>
          <p:nvPr>
            <p:ph type="sldNum" sz="quarter" idx="12"/>
          </p:nvPr>
        </p:nvSpPr>
        <p:spPr/>
        <p:txBody>
          <a:bodyPr/>
          <a:lstStyle/>
          <a:p>
            <a:fld id="{E3649700-0B67-44DB-BEA8-A9F6E387B7E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en-US"/>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B25BC475-5EAF-4003-A393-8B64EA11E6F2}" type="datetimeFigureOut">
              <a:rPr lang="en-US" smtClean="0"/>
              <a:pPr/>
              <a:t>8/30/2012</a:t>
            </a:fld>
            <a:endParaRPr lang="en-US"/>
          </a:p>
        </p:txBody>
      </p:sp>
      <p:sp>
        <p:nvSpPr>
          <p:cNvPr id="6" name="Élőláb helye 5"/>
          <p:cNvSpPr>
            <a:spLocks noGrp="1"/>
          </p:cNvSpPr>
          <p:nvPr>
            <p:ph type="ftr" sz="quarter" idx="11"/>
          </p:nvPr>
        </p:nvSpPr>
        <p:spPr/>
        <p:txBody>
          <a:bodyPr/>
          <a:lstStyle/>
          <a:p>
            <a:endParaRPr lang="en-US"/>
          </a:p>
        </p:txBody>
      </p:sp>
      <p:sp>
        <p:nvSpPr>
          <p:cNvPr id="7" name="Dia számának helye 6"/>
          <p:cNvSpPr>
            <a:spLocks noGrp="1"/>
          </p:cNvSpPr>
          <p:nvPr>
            <p:ph type="sldNum" sz="quarter" idx="12"/>
          </p:nvPr>
        </p:nvSpPr>
        <p:spPr/>
        <p:txBody>
          <a:bodyPr/>
          <a:lstStyle/>
          <a:p>
            <a:fld id="{E3649700-0B67-44DB-BEA8-A9F6E387B7E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en-US"/>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5BC475-5EAF-4003-A393-8B64EA11E6F2}" type="datetimeFigureOut">
              <a:rPr lang="en-US" smtClean="0"/>
              <a:pPr/>
              <a:t>8/30/2012</a:t>
            </a:fld>
            <a:endParaRPr lang="en-US"/>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649700-0B67-44DB-BEA8-A9F6E387B7E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gif"/><Relationship Id="rId1" Type="http://schemas.openxmlformats.org/officeDocument/2006/relationships/slideLayout" Target="../slideLayouts/slideLayout7.xml"/><Relationship Id="rId5" Type="http://schemas.openxmlformats.org/officeDocument/2006/relationships/image" Target="../media/image21.gif"/><Relationship Id="rId4" Type="http://schemas.openxmlformats.org/officeDocument/2006/relationships/image" Target="../media/image20.gif"/></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jpeg"/></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www.ifoam.org/growing_organic/definitions/doa/index.html"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Microsoft_Office_Excel_97-2003_munkalap1.xls"/><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4.gif"/></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6.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34.xml.rels><?xml version="1.0" encoding="UTF-8" standalone="yes"?>
<Relationships xmlns="http://schemas.openxmlformats.org/package/2006/relationships"><Relationship Id="rId3" Type="http://schemas.openxmlformats.org/officeDocument/2006/relationships/hyperlink" Target="mailto:Dora.drexler@biokutatas.hu" TargetMode="External"/><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hyperlink" Target="http://www.biokutatas.h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Kép 3" descr="OEMKI_Logo_Statements_1a.jpg"/>
          <p:cNvPicPr>
            <a:picLocks noChangeAspect="1"/>
          </p:cNvPicPr>
          <p:nvPr/>
        </p:nvPicPr>
        <p:blipFill>
          <a:blip r:embed="rId2" cstate="print"/>
          <a:stretch>
            <a:fillRect/>
          </a:stretch>
        </p:blipFill>
        <p:spPr>
          <a:xfrm>
            <a:off x="805927" y="476672"/>
            <a:ext cx="7532146" cy="2376000"/>
          </a:xfrm>
          <a:prstGeom prst="rect">
            <a:avLst/>
          </a:prstGeom>
        </p:spPr>
      </p:pic>
      <p:sp>
        <p:nvSpPr>
          <p:cNvPr id="2" name="Cím 1"/>
          <p:cNvSpPr>
            <a:spLocks noGrp="1"/>
          </p:cNvSpPr>
          <p:nvPr>
            <p:ph type="ctrTitle"/>
          </p:nvPr>
        </p:nvSpPr>
        <p:spPr>
          <a:xfrm>
            <a:off x="0" y="2708920"/>
            <a:ext cx="9144000" cy="2376264"/>
          </a:xfrm>
        </p:spPr>
        <p:txBody>
          <a:bodyPr>
            <a:noAutofit/>
          </a:bodyPr>
          <a:lstStyle/>
          <a:p>
            <a:r>
              <a:rPr lang="hu-HU" b="1" dirty="0" smtClean="0"/>
              <a:t>Ökológiai gazdálkodás - a fenntartható élelmiszertermelés rendszere</a:t>
            </a:r>
            <a:endParaRPr lang="en-US" b="1" dirty="0"/>
          </a:p>
        </p:txBody>
      </p:sp>
      <p:sp>
        <p:nvSpPr>
          <p:cNvPr id="3" name="Alcím 2"/>
          <p:cNvSpPr>
            <a:spLocks noGrp="1"/>
          </p:cNvSpPr>
          <p:nvPr>
            <p:ph type="subTitle" idx="1"/>
          </p:nvPr>
        </p:nvSpPr>
        <p:spPr>
          <a:xfrm>
            <a:off x="0" y="5373216"/>
            <a:ext cx="9144000" cy="1032520"/>
          </a:xfrm>
        </p:spPr>
        <p:txBody>
          <a:bodyPr>
            <a:normAutofit fontScale="77500" lnSpcReduction="20000"/>
          </a:bodyPr>
          <a:lstStyle/>
          <a:p>
            <a:r>
              <a:rPr lang="hu-HU" dirty="0" smtClean="0">
                <a:solidFill>
                  <a:schemeClr val="tx1">
                    <a:lumMod val="65000"/>
                    <a:lumOff val="35000"/>
                  </a:schemeClr>
                </a:solidFill>
              </a:rPr>
              <a:t>Dr. Drexler Dóra, ügyvezető</a:t>
            </a:r>
          </a:p>
          <a:p>
            <a:endParaRPr lang="hu-HU" sz="2600" dirty="0" smtClean="0">
              <a:solidFill>
                <a:schemeClr val="tx1">
                  <a:lumMod val="65000"/>
                  <a:lumOff val="35000"/>
                </a:schemeClr>
              </a:solidFill>
            </a:endParaRPr>
          </a:p>
          <a:p>
            <a:r>
              <a:rPr lang="hu-HU" sz="2600" dirty="0" smtClean="0">
                <a:solidFill>
                  <a:schemeClr val="tx1">
                    <a:lumMod val="65000"/>
                    <a:lumOff val="35000"/>
                  </a:schemeClr>
                </a:solidFill>
              </a:rPr>
              <a:t>Kölesd, </a:t>
            </a:r>
            <a:r>
              <a:rPr lang="hu-HU" sz="2600" dirty="0" smtClean="0">
                <a:solidFill>
                  <a:schemeClr val="tx1">
                    <a:lumMod val="65000"/>
                    <a:lumOff val="35000"/>
                  </a:schemeClr>
                </a:solidFill>
              </a:rPr>
              <a:t>2012. </a:t>
            </a:r>
            <a:r>
              <a:rPr lang="hu-HU" sz="2600" dirty="0" smtClean="0">
                <a:solidFill>
                  <a:schemeClr val="tx1">
                    <a:lumMod val="65000"/>
                    <a:lumOff val="35000"/>
                  </a:schemeClr>
                </a:solidFill>
              </a:rPr>
              <a:t>augusztus 31</a:t>
            </a:r>
            <a:r>
              <a:rPr lang="hu-HU" sz="2600" dirty="0" smtClean="0">
                <a:solidFill>
                  <a:schemeClr val="tx1">
                    <a:lumMod val="65000"/>
                    <a:lumOff val="35000"/>
                  </a:schemeClr>
                </a:solidFill>
              </a:rPr>
              <a:t>. – </a:t>
            </a:r>
            <a:r>
              <a:rPr lang="hu-HU" sz="2600" dirty="0" smtClean="0">
                <a:solidFill>
                  <a:schemeClr val="tx1">
                    <a:lumMod val="65000"/>
                    <a:lumOff val="35000"/>
                  </a:schemeClr>
                </a:solidFill>
              </a:rPr>
              <a:t>Tudatos Lét- </a:t>
            </a:r>
            <a:r>
              <a:rPr lang="hu-HU" sz="2600" dirty="0" err="1" smtClean="0">
                <a:solidFill>
                  <a:schemeClr val="tx1">
                    <a:lumMod val="65000"/>
                    <a:lumOff val="35000"/>
                  </a:schemeClr>
                </a:solidFill>
              </a:rPr>
              <a:t>ökofalvak</a:t>
            </a:r>
            <a:r>
              <a:rPr lang="hu-HU" sz="2600" dirty="0" smtClean="0">
                <a:solidFill>
                  <a:schemeClr val="tx1">
                    <a:lumMod val="65000"/>
                    <a:lumOff val="35000"/>
                  </a:schemeClr>
                </a:solidFill>
              </a:rPr>
              <a:t>, </a:t>
            </a:r>
            <a:r>
              <a:rPr lang="hu-HU" sz="2600" dirty="0" err="1" smtClean="0">
                <a:solidFill>
                  <a:schemeClr val="tx1">
                    <a:lumMod val="65000"/>
                    <a:lumOff val="35000"/>
                  </a:schemeClr>
                </a:solidFill>
              </a:rPr>
              <a:t>ökoporták</a:t>
            </a:r>
            <a:r>
              <a:rPr lang="hu-HU" sz="2600" dirty="0" smtClean="0">
                <a:solidFill>
                  <a:schemeClr val="tx1">
                    <a:lumMod val="65000"/>
                    <a:lumOff val="35000"/>
                  </a:schemeClr>
                </a:solidFill>
              </a:rPr>
              <a:t>, az önellátás lépcsői</a:t>
            </a:r>
            <a:endParaRPr lang="en-US" sz="26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áblázat 2"/>
          <p:cNvGraphicFramePr>
            <a:graphicFrameLocks noGrp="1"/>
          </p:cNvGraphicFramePr>
          <p:nvPr>
            <p:extLst>
              <p:ext uri="{D42A27DB-BD31-4B8C-83A1-F6EECF244321}">
                <p14:modId xmlns:p14="http://schemas.microsoft.com/office/powerpoint/2010/main" xmlns="" val="2493960120"/>
              </p:ext>
            </p:extLst>
          </p:nvPr>
        </p:nvGraphicFramePr>
        <p:xfrm>
          <a:off x="539551" y="1628800"/>
          <a:ext cx="8064897" cy="4870936"/>
        </p:xfrm>
        <a:graphic>
          <a:graphicData uri="http://schemas.openxmlformats.org/drawingml/2006/table">
            <a:tbl>
              <a:tblPr firstRow="1" bandRow="1">
                <a:tableStyleId>{5C22544A-7EE6-4342-B048-85BDC9FD1C3A}</a:tableStyleId>
              </a:tblPr>
              <a:tblGrid>
                <a:gridCol w="2688299"/>
                <a:gridCol w="2688299"/>
                <a:gridCol w="2688299"/>
              </a:tblGrid>
              <a:tr h="433024">
                <a:tc>
                  <a:txBody>
                    <a:bodyPr/>
                    <a:lstStyle/>
                    <a:p>
                      <a:endParaRPr lang="hu-HU" b="1" dirty="0"/>
                    </a:p>
                  </a:txBody>
                  <a:tcPr/>
                </a:tc>
                <a:tc>
                  <a:txBody>
                    <a:bodyPr/>
                    <a:lstStyle/>
                    <a:p>
                      <a:r>
                        <a:rPr lang="hu-HU" b="1" dirty="0" smtClean="0"/>
                        <a:t>Konvencionális / integrált</a:t>
                      </a:r>
                      <a:endParaRPr lang="hu-HU" b="1" dirty="0"/>
                    </a:p>
                  </a:txBody>
                  <a:tcPr/>
                </a:tc>
                <a:tc>
                  <a:txBody>
                    <a:bodyPr/>
                    <a:lstStyle/>
                    <a:p>
                      <a:r>
                        <a:rPr lang="hu-HU" b="1" dirty="0" smtClean="0"/>
                        <a:t>Bio =</a:t>
                      </a:r>
                      <a:r>
                        <a:rPr lang="hu-HU" b="1" baseline="0" dirty="0" smtClean="0"/>
                        <a:t> </a:t>
                      </a:r>
                      <a:r>
                        <a:rPr lang="hu-HU" b="1" dirty="0" smtClean="0"/>
                        <a:t>Ökológiai</a:t>
                      </a:r>
                      <a:endParaRPr lang="hu-HU" b="1" dirty="0"/>
                    </a:p>
                  </a:txBody>
                  <a:tcPr>
                    <a:solidFill>
                      <a:schemeClr val="accent3">
                        <a:lumMod val="75000"/>
                      </a:schemeClr>
                    </a:solidFill>
                  </a:tcPr>
                </a:tc>
              </a:tr>
              <a:tr h="1067731">
                <a:tc>
                  <a:txBody>
                    <a:bodyPr/>
                    <a:lstStyle/>
                    <a:p>
                      <a:r>
                        <a:rPr lang="hu-HU" b="1" dirty="0" smtClean="0"/>
                        <a:t>szaporítóanyag</a:t>
                      </a:r>
                      <a:endParaRPr lang="hu-HU" b="1" dirty="0"/>
                    </a:p>
                  </a:txBody>
                  <a:tcPr/>
                </a:tc>
                <a:tc>
                  <a:txBody>
                    <a:bodyPr/>
                    <a:lstStyle/>
                    <a:p>
                      <a:r>
                        <a:rPr lang="hu-HU" b="0" dirty="0" smtClean="0"/>
                        <a:t>Vegyszerrel</a:t>
                      </a:r>
                      <a:r>
                        <a:rPr lang="hu-HU" b="0" baseline="0" dirty="0" smtClean="0"/>
                        <a:t> csávázott vagy csávázatlan</a:t>
                      </a:r>
                      <a:endParaRPr lang="hu-HU" b="0" dirty="0"/>
                    </a:p>
                  </a:txBody>
                  <a:tcPr/>
                </a:tc>
                <a:tc>
                  <a:txBody>
                    <a:bodyPr/>
                    <a:lstStyle/>
                    <a:p>
                      <a:r>
                        <a:rPr lang="hu-HU" b="0" dirty="0" smtClean="0"/>
                        <a:t>Csávázatlan vagy ökológiai</a:t>
                      </a:r>
                      <a:r>
                        <a:rPr lang="hu-HU" b="0" baseline="0" dirty="0" smtClean="0"/>
                        <a:t> k</a:t>
                      </a:r>
                      <a:r>
                        <a:rPr lang="hu-HU" b="0" dirty="0" smtClean="0"/>
                        <a:t>ezelés, pl. gyógynövény kivonatokkal</a:t>
                      </a:r>
                      <a:endParaRPr lang="hu-HU" b="0" dirty="0"/>
                    </a:p>
                  </a:txBody>
                  <a:tcPr>
                    <a:solidFill>
                      <a:schemeClr val="accent3">
                        <a:lumMod val="60000"/>
                        <a:lumOff val="40000"/>
                      </a:schemeClr>
                    </a:solidFill>
                  </a:tcPr>
                </a:tc>
              </a:tr>
              <a:tr h="747412">
                <a:tc>
                  <a:txBody>
                    <a:bodyPr/>
                    <a:lstStyle/>
                    <a:p>
                      <a:r>
                        <a:rPr lang="hu-HU" b="1" dirty="0" smtClean="0"/>
                        <a:t>gyomszabályozás</a:t>
                      </a:r>
                      <a:endParaRPr lang="hu-HU" b="1" dirty="0"/>
                    </a:p>
                  </a:txBody>
                  <a:tcPr/>
                </a:tc>
                <a:tc>
                  <a:txBody>
                    <a:bodyPr/>
                    <a:lstStyle/>
                    <a:p>
                      <a:r>
                        <a:rPr lang="hu-HU" b="0" dirty="0" smtClean="0"/>
                        <a:t>Vegyszeres (herbicidek)</a:t>
                      </a:r>
                      <a:endParaRPr lang="hu-HU" b="0" dirty="0"/>
                    </a:p>
                  </a:txBody>
                  <a:tcPr/>
                </a:tc>
                <a:tc>
                  <a:txBody>
                    <a:bodyPr/>
                    <a:lstStyle/>
                    <a:p>
                      <a:r>
                        <a:rPr lang="hu-HU" b="0" dirty="0" smtClean="0"/>
                        <a:t>Mechanikai vagy mulcsozás</a:t>
                      </a:r>
                      <a:endParaRPr lang="hu-HU" b="0" dirty="0"/>
                    </a:p>
                  </a:txBody>
                  <a:tcPr>
                    <a:solidFill>
                      <a:schemeClr val="accent3">
                        <a:lumMod val="60000"/>
                        <a:lumOff val="40000"/>
                      </a:schemeClr>
                    </a:solidFill>
                  </a:tcPr>
                </a:tc>
              </a:tr>
              <a:tr h="1708369">
                <a:tc>
                  <a:txBody>
                    <a:bodyPr/>
                    <a:lstStyle/>
                    <a:p>
                      <a:r>
                        <a:rPr lang="hu-HU" b="1" dirty="0" smtClean="0"/>
                        <a:t>növényvédelem</a:t>
                      </a:r>
                      <a:endParaRPr lang="hu-HU" b="1" dirty="0"/>
                    </a:p>
                  </a:txBody>
                  <a:tcPr/>
                </a:tc>
                <a:tc>
                  <a:txBody>
                    <a:bodyPr/>
                    <a:lstStyle/>
                    <a:p>
                      <a:r>
                        <a:rPr lang="hu-HU" b="0" dirty="0" smtClean="0"/>
                        <a:t>Vegyszeres</a:t>
                      </a:r>
                    </a:p>
                    <a:p>
                      <a:r>
                        <a:rPr lang="hu-HU" b="0" dirty="0" smtClean="0"/>
                        <a:t>(</a:t>
                      </a:r>
                      <a:r>
                        <a:rPr lang="hu-HU" b="0" dirty="0" err="1" smtClean="0"/>
                        <a:t>fungicidek</a:t>
                      </a:r>
                      <a:r>
                        <a:rPr lang="hu-HU" b="0" dirty="0" smtClean="0"/>
                        <a:t>, </a:t>
                      </a:r>
                      <a:r>
                        <a:rPr lang="hu-HU" b="0" dirty="0" err="1" smtClean="0"/>
                        <a:t>zoocidek</a:t>
                      </a:r>
                      <a:r>
                        <a:rPr lang="hu-HU" b="0" dirty="0" smtClean="0"/>
                        <a:t>)</a:t>
                      </a:r>
                      <a:endParaRPr lang="hu-HU" b="0" dirty="0"/>
                    </a:p>
                  </a:txBody>
                  <a:tcPr/>
                </a:tc>
                <a:tc>
                  <a:txBody>
                    <a:bodyPr/>
                    <a:lstStyle/>
                    <a:p>
                      <a:r>
                        <a:rPr lang="hu-HU" b="0" dirty="0" smtClean="0"/>
                        <a:t>Előrejelzésen és megelőzésen alapul, természetes anyagok</a:t>
                      </a:r>
                      <a:r>
                        <a:rPr lang="hu-HU" b="0" baseline="0" dirty="0" smtClean="0"/>
                        <a:t> használata</a:t>
                      </a:r>
                    </a:p>
                    <a:p>
                      <a:r>
                        <a:rPr lang="hu-HU" b="0" baseline="0" dirty="0" smtClean="0"/>
                        <a:t>(</a:t>
                      </a:r>
                      <a:r>
                        <a:rPr lang="hu-HU" b="0" dirty="0" smtClean="0"/>
                        <a:t>engedélyezett szerlista)</a:t>
                      </a:r>
                      <a:endParaRPr lang="hu-HU" b="0" dirty="0"/>
                    </a:p>
                  </a:txBody>
                  <a:tcPr>
                    <a:solidFill>
                      <a:schemeClr val="accent3">
                        <a:lumMod val="60000"/>
                        <a:lumOff val="40000"/>
                      </a:schemeClr>
                    </a:solidFill>
                  </a:tcPr>
                </a:tc>
              </a:tr>
              <a:tr h="433024">
                <a:tc>
                  <a:txBody>
                    <a:bodyPr/>
                    <a:lstStyle/>
                    <a:p>
                      <a:r>
                        <a:rPr lang="hu-HU" b="1" dirty="0" smtClean="0"/>
                        <a:t>tápanyag utánpótlás</a:t>
                      </a:r>
                      <a:endParaRPr lang="hu-HU" b="1" dirty="0"/>
                    </a:p>
                  </a:txBody>
                  <a:tcPr/>
                </a:tc>
                <a:tc>
                  <a:txBody>
                    <a:bodyPr/>
                    <a:lstStyle/>
                    <a:p>
                      <a:r>
                        <a:rPr lang="hu-HU" b="0" dirty="0" smtClean="0"/>
                        <a:t>N, P, K műtrágyák</a:t>
                      </a:r>
                      <a:endParaRPr lang="hu-HU" b="0" dirty="0"/>
                    </a:p>
                  </a:txBody>
                  <a:tcPr/>
                </a:tc>
                <a:tc>
                  <a:txBody>
                    <a:bodyPr/>
                    <a:lstStyle/>
                    <a:p>
                      <a:r>
                        <a:rPr lang="hu-HU" b="0" dirty="0" smtClean="0"/>
                        <a:t>Szerves trágya, zöldtrágya, komposzt, </a:t>
                      </a:r>
                      <a:r>
                        <a:rPr lang="hu-HU" b="0" dirty="0" smtClean="0"/>
                        <a:t>talajélet</a:t>
                      </a:r>
                    </a:p>
                    <a:p>
                      <a:endParaRPr lang="hu-HU" b="0" dirty="0"/>
                    </a:p>
                  </a:txBody>
                  <a:tcPr>
                    <a:solidFill>
                      <a:schemeClr val="accent3">
                        <a:lumMod val="60000"/>
                        <a:lumOff val="40000"/>
                      </a:schemeClr>
                    </a:solidFill>
                  </a:tcPr>
                </a:tc>
              </a:tr>
            </a:tbl>
          </a:graphicData>
        </a:graphic>
      </p:graphicFrame>
      <p:sp>
        <p:nvSpPr>
          <p:cNvPr id="4" name="Cím 1"/>
          <p:cNvSpPr txBox="1">
            <a:spLocks/>
          </p:cNvSpPr>
          <p:nvPr/>
        </p:nvSpPr>
        <p:spPr>
          <a:xfrm>
            <a:off x="457200" y="274638"/>
            <a:ext cx="8229600" cy="1143000"/>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u-HU" sz="4000" b="1" dirty="0" smtClean="0">
                <a:solidFill>
                  <a:srgbClr val="006600"/>
                </a:solidFill>
              </a:rPr>
              <a:t>Konvencionális vs. ökológiai mezőgazdaság</a:t>
            </a:r>
            <a:endParaRPr lang="hu-HU" sz="4000" b="1" dirty="0">
              <a:solidFill>
                <a:srgbClr val="006600"/>
              </a:solidFill>
            </a:endParaRPr>
          </a:p>
        </p:txBody>
      </p:sp>
    </p:spTree>
    <p:extLst>
      <p:ext uri="{BB962C8B-B14F-4D97-AF65-F5344CB8AC3E}">
        <p14:creationId xmlns:p14="http://schemas.microsoft.com/office/powerpoint/2010/main" xmlns="" val="4916687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21631"/>
            <a:ext cx="9144000" cy="5722311"/>
          </a:xfrm>
          <a:prstGeom prst="rect">
            <a:avLst/>
          </a:prstGeom>
        </p:spPr>
      </p:pic>
      <p:sp>
        <p:nvSpPr>
          <p:cNvPr id="4" name="Szövegdoboz 3"/>
          <p:cNvSpPr txBox="1"/>
          <p:nvPr/>
        </p:nvSpPr>
        <p:spPr>
          <a:xfrm>
            <a:off x="10344" y="6488668"/>
            <a:ext cx="1181990" cy="369332"/>
          </a:xfrm>
          <a:prstGeom prst="rect">
            <a:avLst/>
          </a:prstGeom>
          <a:noFill/>
        </p:spPr>
        <p:txBody>
          <a:bodyPr wrap="none" rtlCol="0">
            <a:spAutoFit/>
          </a:bodyPr>
          <a:lstStyle/>
          <a:p>
            <a:r>
              <a:rPr lang="hu-HU" dirty="0" smtClean="0"/>
              <a:t>IGBP, 2011</a:t>
            </a:r>
            <a:endParaRPr lang="hu-HU" dirty="0"/>
          </a:p>
        </p:txBody>
      </p:sp>
    </p:spTree>
    <p:extLst>
      <p:ext uri="{BB962C8B-B14F-4D97-AF65-F5344CB8AC3E}">
        <p14:creationId xmlns:p14="http://schemas.microsoft.com/office/powerpoint/2010/main" xmlns="" val="682663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inhabitat.com/wp-content/blogs.dir/1/files/2011/01/Mine-to-Energy-1-537x368.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895" y="116632"/>
            <a:ext cx="9106205" cy="624037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Szövegdoboz 1"/>
          <p:cNvSpPr txBox="1"/>
          <p:nvPr/>
        </p:nvSpPr>
        <p:spPr>
          <a:xfrm>
            <a:off x="0" y="6484313"/>
            <a:ext cx="4284827" cy="369332"/>
          </a:xfrm>
          <a:prstGeom prst="rect">
            <a:avLst/>
          </a:prstGeom>
          <a:noFill/>
        </p:spPr>
        <p:txBody>
          <a:bodyPr wrap="none" rtlCol="0">
            <a:spAutoFit/>
          </a:bodyPr>
          <a:lstStyle/>
          <a:p>
            <a:r>
              <a:rPr lang="hu-HU" dirty="0" smtClean="0"/>
              <a:t>Florida, foszfát bánya. Forrás: </a:t>
            </a:r>
            <a:r>
              <a:rPr lang="hu-HU" dirty="0" err="1" smtClean="0"/>
              <a:t>Inhabitat.com</a:t>
            </a:r>
            <a:endParaRPr lang="hu-HU" dirty="0"/>
          </a:p>
        </p:txBody>
      </p:sp>
    </p:spTree>
    <p:extLst>
      <p:ext uri="{BB962C8B-B14F-4D97-AF65-F5344CB8AC3E}">
        <p14:creationId xmlns:p14="http://schemas.microsoft.com/office/powerpoint/2010/main" xmlns="" val="3772030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572544"/>
            <a:ext cx="9160595" cy="5661248"/>
          </a:xfrm>
          <a:prstGeom prst="rect">
            <a:avLst/>
          </a:prstGeom>
        </p:spPr>
      </p:pic>
      <p:sp>
        <p:nvSpPr>
          <p:cNvPr id="3" name="Szövegdoboz 2"/>
          <p:cNvSpPr txBox="1"/>
          <p:nvPr/>
        </p:nvSpPr>
        <p:spPr>
          <a:xfrm>
            <a:off x="0" y="6484694"/>
            <a:ext cx="2916761" cy="369332"/>
          </a:xfrm>
          <a:prstGeom prst="rect">
            <a:avLst/>
          </a:prstGeom>
          <a:noFill/>
        </p:spPr>
        <p:txBody>
          <a:bodyPr wrap="none" rtlCol="0">
            <a:spAutoFit/>
          </a:bodyPr>
          <a:lstStyle/>
          <a:p>
            <a:r>
              <a:rPr lang="hu-HU" dirty="0" smtClean="0"/>
              <a:t>Forrás: </a:t>
            </a:r>
            <a:r>
              <a:rPr lang="hu-HU" dirty="0" err="1" smtClean="0"/>
              <a:t>Rosemarin</a:t>
            </a:r>
            <a:r>
              <a:rPr lang="hu-HU" dirty="0" smtClean="0"/>
              <a:t> et </a:t>
            </a:r>
            <a:r>
              <a:rPr lang="hu-HU" dirty="0" err="1" smtClean="0"/>
              <a:t>al</a:t>
            </a:r>
            <a:r>
              <a:rPr lang="hu-HU" dirty="0" smtClean="0"/>
              <a:t>. 2009</a:t>
            </a:r>
            <a:endParaRPr lang="hu-HU" dirty="0"/>
          </a:p>
        </p:txBody>
      </p:sp>
    </p:spTree>
    <p:extLst>
      <p:ext uri="{BB962C8B-B14F-4D97-AF65-F5344CB8AC3E}">
        <p14:creationId xmlns:p14="http://schemas.microsoft.com/office/powerpoint/2010/main" xmlns="" val="2630123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804" y="397278"/>
            <a:ext cx="9104196" cy="6099811"/>
          </a:xfrm>
          <a:prstGeom prst="rect">
            <a:avLst/>
          </a:prstGeom>
        </p:spPr>
      </p:pic>
    </p:spTree>
    <p:extLst>
      <p:ext uri="{BB962C8B-B14F-4D97-AF65-F5344CB8AC3E}">
        <p14:creationId xmlns:p14="http://schemas.microsoft.com/office/powerpoint/2010/main" xmlns="" val="1092789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 y="332656"/>
            <a:ext cx="9200531" cy="6165304"/>
          </a:xfrm>
          <a:prstGeom prst="rect">
            <a:avLst/>
          </a:prstGeom>
        </p:spPr>
      </p:pic>
    </p:spTree>
    <p:extLst>
      <p:ext uri="{BB962C8B-B14F-4D97-AF65-F5344CB8AC3E}">
        <p14:creationId xmlns:p14="http://schemas.microsoft.com/office/powerpoint/2010/main" xmlns="" val="3588437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23528" y="-1"/>
            <a:ext cx="8644238" cy="6853646"/>
          </a:xfrm>
          <a:prstGeom prst="rect">
            <a:avLst/>
          </a:prstGeom>
        </p:spPr>
      </p:pic>
      <p:sp>
        <p:nvSpPr>
          <p:cNvPr id="3" name="Szövegdoboz 2"/>
          <p:cNvSpPr txBox="1"/>
          <p:nvPr/>
        </p:nvSpPr>
        <p:spPr>
          <a:xfrm>
            <a:off x="0" y="6484313"/>
            <a:ext cx="2397579" cy="369332"/>
          </a:xfrm>
          <a:prstGeom prst="rect">
            <a:avLst/>
          </a:prstGeom>
          <a:noFill/>
        </p:spPr>
        <p:txBody>
          <a:bodyPr wrap="none" rtlCol="0">
            <a:spAutoFit/>
          </a:bodyPr>
          <a:lstStyle/>
          <a:p>
            <a:r>
              <a:rPr lang="hu-HU" dirty="0" err="1" smtClean="0"/>
              <a:t>Hatfield</a:t>
            </a:r>
            <a:r>
              <a:rPr lang="hu-HU" dirty="0" smtClean="0"/>
              <a:t> </a:t>
            </a:r>
            <a:r>
              <a:rPr lang="hu-HU" dirty="0" err="1" smtClean="0"/>
              <a:t>&amp;Prueger</a:t>
            </a:r>
            <a:r>
              <a:rPr lang="hu-HU" dirty="0" smtClean="0"/>
              <a:t> 2004</a:t>
            </a:r>
            <a:endParaRPr lang="hu-HU" dirty="0"/>
          </a:p>
        </p:txBody>
      </p:sp>
    </p:spTree>
    <p:extLst>
      <p:ext uri="{BB962C8B-B14F-4D97-AF65-F5344CB8AC3E}">
        <p14:creationId xmlns:p14="http://schemas.microsoft.com/office/powerpoint/2010/main" xmlns="" val="4638347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3409" y="0"/>
            <a:ext cx="9255726" cy="6853645"/>
          </a:xfrm>
          <a:prstGeom prst="rect">
            <a:avLst/>
          </a:prstGeom>
        </p:spPr>
      </p:pic>
      <p:sp>
        <p:nvSpPr>
          <p:cNvPr id="3" name="Szövegdoboz 2"/>
          <p:cNvSpPr txBox="1"/>
          <p:nvPr/>
        </p:nvSpPr>
        <p:spPr>
          <a:xfrm>
            <a:off x="0" y="6484313"/>
            <a:ext cx="2397579" cy="369332"/>
          </a:xfrm>
          <a:prstGeom prst="rect">
            <a:avLst/>
          </a:prstGeom>
          <a:noFill/>
        </p:spPr>
        <p:txBody>
          <a:bodyPr wrap="none" rtlCol="0">
            <a:spAutoFit/>
          </a:bodyPr>
          <a:lstStyle/>
          <a:p>
            <a:r>
              <a:rPr lang="hu-HU" dirty="0" err="1" smtClean="0"/>
              <a:t>Hatfield</a:t>
            </a:r>
            <a:r>
              <a:rPr lang="hu-HU" dirty="0" smtClean="0"/>
              <a:t> </a:t>
            </a:r>
            <a:r>
              <a:rPr lang="hu-HU" dirty="0" err="1" smtClean="0"/>
              <a:t>&amp;Prueger</a:t>
            </a:r>
            <a:r>
              <a:rPr lang="hu-HU" dirty="0" smtClean="0"/>
              <a:t> 2004</a:t>
            </a:r>
            <a:endParaRPr lang="hu-HU" dirty="0"/>
          </a:p>
        </p:txBody>
      </p:sp>
    </p:spTree>
    <p:extLst>
      <p:ext uri="{BB962C8B-B14F-4D97-AF65-F5344CB8AC3E}">
        <p14:creationId xmlns:p14="http://schemas.microsoft.com/office/powerpoint/2010/main" xmlns="" val="41021363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82542"/>
            <a:ext cx="9024819" cy="6661176"/>
          </a:xfrm>
          <a:prstGeom prst="rect">
            <a:avLst/>
          </a:prstGeom>
        </p:spPr>
      </p:pic>
      <p:sp>
        <p:nvSpPr>
          <p:cNvPr id="2" name="Szövegdoboz 1"/>
          <p:cNvSpPr txBox="1"/>
          <p:nvPr/>
        </p:nvSpPr>
        <p:spPr>
          <a:xfrm>
            <a:off x="0" y="6484313"/>
            <a:ext cx="2397579" cy="369332"/>
          </a:xfrm>
          <a:prstGeom prst="rect">
            <a:avLst/>
          </a:prstGeom>
          <a:noFill/>
        </p:spPr>
        <p:txBody>
          <a:bodyPr wrap="none" rtlCol="0">
            <a:spAutoFit/>
          </a:bodyPr>
          <a:lstStyle/>
          <a:p>
            <a:r>
              <a:rPr lang="hu-HU" dirty="0" err="1" smtClean="0"/>
              <a:t>Hatfield</a:t>
            </a:r>
            <a:r>
              <a:rPr lang="hu-HU" dirty="0" smtClean="0"/>
              <a:t> </a:t>
            </a:r>
            <a:r>
              <a:rPr lang="hu-HU" dirty="0" err="1" smtClean="0"/>
              <a:t>&amp;Prueger</a:t>
            </a:r>
            <a:r>
              <a:rPr lang="hu-HU" dirty="0" smtClean="0"/>
              <a:t> 2004</a:t>
            </a:r>
            <a:endParaRPr lang="hu-HU" dirty="0"/>
          </a:p>
        </p:txBody>
      </p:sp>
    </p:spTree>
    <p:extLst>
      <p:ext uri="{BB962C8B-B14F-4D97-AF65-F5344CB8AC3E}">
        <p14:creationId xmlns:p14="http://schemas.microsoft.com/office/powerpoint/2010/main" xmlns="" val="10431033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feld 10"/>
          <p:cNvSpPr txBox="1"/>
          <p:nvPr/>
        </p:nvSpPr>
        <p:spPr>
          <a:xfrm>
            <a:off x="251520" y="404664"/>
            <a:ext cx="8183202" cy="584775"/>
          </a:xfrm>
          <a:prstGeom prst="rect">
            <a:avLst/>
          </a:prstGeom>
          <a:noFill/>
        </p:spPr>
        <p:txBody>
          <a:bodyPr wrap="none" rtlCol="0">
            <a:spAutoFit/>
          </a:bodyPr>
          <a:lstStyle/>
          <a:p>
            <a:r>
              <a:rPr lang="hu-HU" sz="3200" b="1" dirty="0">
                <a:solidFill>
                  <a:srgbClr val="006600"/>
                </a:solidFill>
                <a:latin typeface="+mj-lt"/>
                <a:ea typeface="+mj-ea"/>
                <a:cs typeface="+mj-cs"/>
              </a:rPr>
              <a:t>Több h</a:t>
            </a:r>
            <a:r>
              <a:rPr lang="en-GB" sz="3200" b="1" dirty="0" err="1">
                <a:solidFill>
                  <a:srgbClr val="006600"/>
                </a:solidFill>
                <a:latin typeface="+mj-lt"/>
                <a:ea typeface="+mj-ea"/>
                <a:cs typeface="+mj-cs"/>
              </a:rPr>
              <a:t>umus</a:t>
            </a:r>
            <a:r>
              <a:rPr lang="hu-HU" sz="3200" b="1" dirty="0">
                <a:solidFill>
                  <a:srgbClr val="006600"/>
                </a:solidFill>
                <a:latin typeface="+mj-lt"/>
                <a:ea typeface="+mj-ea"/>
                <a:cs typeface="+mj-cs"/>
              </a:rPr>
              <a:t>z</a:t>
            </a:r>
            <a:r>
              <a:rPr lang="en-GB" sz="3200" b="1" dirty="0">
                <a:solidFill>
                  <a:srgbClr val="006600"/>
                </a:solidFill>
                <a:latin typeface="+mj-lt"/>
                <a:ea typeface="+mj-ea"/>
                <a:cs typeface="+mj-cs"/>
              </a:rPr>
              <a:t> = </a:t>
            </a:r>
            <a:r>
              <a:rPr lang="hu-HU" sz="3200" b="1" dirty="0" err="1">
                <a:solidFill>
                  <a:srgbClr val="006600"/>
                </a:solidFill>
                <a:latin typeface="+mj-lt"/>
                <a:ea typeface="+mj-ea"/>
                <a:cs typeface="+mj-cs"/>
              </a:rPr>
              <a:t>széndioxidtárolás</a:t>
            </a:r>
            <a:r>
              <a:rPr lang="hu-HU" sz="3200" b="1" dirty="0">
                <a:solidFill>
                  <a:srgbClr val="006600"/>
                </a:solidFill>
                <a:latin typeface="+mj-lt"/>
                <a:ea typeface="+mj-ea"/>
                <a:cs typeface="+mj-cs"/>
              </a:rPr>
              <a:t> a </a:t>
            </a:r>
            <a:r>
              <a:rPr lang="hu-HU" sz="3200" b="1" dirty="0" err="1">
                <a:solidFill>
                  <a:srgbClr val="006600"/>
                </a:solidFill>
                <a:latin typeface="+mj-lt"/>
                <a:ea typeface="+mj-ea"/>
                <a:cs typeface="+mj-cs"/>
              </a:rPr>
              <a:t>bioföldeken</a:t>
            </a:r>
            <a:endParaRPr lang="en-GB" sz="3200" b="1" dirty="0">
              <a:solidFill>
                <a:srgbClr val="006600"/>
              </a:solidFill>
              <a:latin typeface="+mj-lt"/>
              <a:ea typeface="+mj-ea"/>
              <a:cs typeface="+mj-cs"/>
            </a:endParaRPr>
          </a:p>
        </p:txBody>
      </p:sp>
      <p:sp>
        <p:nvSpPr>
          <p:cNvPr id="9" name="Textfeld 8"/>
          <p:cNvSpPr txBox="1"/>
          <p:nvPr/>
        </p:nvSpPr>
        <p:spPr>
          <a:xfrm>
            <a:off x="6938099" y="6505599"/>
            <a:ext cx="1805302" cy="307777"/>
          </a:xfrm>
          <a:prstGeom prst="rect">
            <a:avLst/>
          </a:prstGeom>
          <a:noFill/>
        </p:spPr>
        <p:txBody>
          <a:bodyPr wrap="none" rtlCol="0">
            <a:spAutoFit/>
          </a:bodyPr>
          <a:lstStyle/>
          <a:p>
            <a:r>
              <a:rPr lang="de-CH" sz="1400" b="0" dirty="0" smtClean="0"/>
              <a:t>Gattinger et al. 2012</a:t>
            </a:r>
            <a:endParaRPr lang="de-CH" sz="1400" b="0" dirty="0"/>
          </a:p>
        </p:txBody>
      </p:sp>
      <p:pic>
        <p:nvPicPr>
          <p:cNvPr id="244738"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20144" r="4421" b="6573"/>
          <a:stretch/>
        </p:blipFill>
        <p:spPr bwMode="auto">
          <a:xfrm>
            <a:off x="395536" y="1124744"/>
            <a:ext cx="6696744" cy="5147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t="38013" r="20139" b="13327"/>
          <a:stretch>
            <a:fillRect/>
          </a:stretch>
        </p:blipFill>
        <p:spPr bwMode="auto">
          <a:xfrm>
            <a:off x="6960308" y="2618012"/>
            <a:ext cx="3308350" cy="1165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3" descr="118_1865k"/>
          <p:cNvPicPr>
            <a:picLocks noChangeAspect="1" noChangeArrowheads="1"/>
          </p:cNvPicPr>
          <p:nvPr/>
        </p:nvPicPr>
        <p:blipFill>
          <a:blip r:embed="rId4" cstate="print">
            <a:lum bright="-2000" contrast="8000"/>
            <a:extLst>
              <a:ext uri="{28A0092B-C50C-407E-A947-70E740481C1C}">
                <a14:useLocalDpi xmlns:a14="http://schemas.microsoft.com/office/drawing/2010/main" xmlns="" val="0"/>
              </a:ext>
            </a:extLst>
          </a:blip>
          <a:srcRect r="7019"/>
          <a:stretch>
            <a:fillRect/>
          </a:stretch>
        </p:blipFill>
        <p:spPr bwMode="auto">
          <a:xfrm>
            <a:off x="7004521" y="5152358"/>
            <a:ext cx="1809575" cy="12916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6" descr="07072216243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979122" y="3834533"/>
            <a:ext cx="1872333" cy="1248521"/>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hteck 5"/>
          <p:cNvSpPr/>
          <p:nvPr/>
        </p:nvSpPr>
        <p:spPr bwMode="auto">
          <a:xfrm>
            <a:off x="6860109" y="971281"/>
            <a:ext cx="2098397" cy="648072"/>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CH" sz="1200" i="0" u="none" strike="noStrike" cap="none" normalizeH="0" baseline="0" dirty="0" smtClean="0">
                <a:ln>
                  <a:noFill/>
                </a:ln>
                <a:effectLst/>
                <a:latin typeface="Arial" charset="0"/>
              </a:rPr>
              <a:t>74 </a:t>
            </a:r>
            <a:r>
              <a:rPr kumimoji="0" lang="hu-HU" sz="1200" i="0" u="none" strike="noStrike" cap="none" normalizeH="0" baseline="0" dirty="0" smtClean="0">
                <a:ln>
                  <a:noFill/>
                </a:ln>
                <a:effectLst/>
                <a:latin typeface="Arial" charset="0"/>
              </a:rPr>
              <a:t>tartamkísérlet</a:t>
            </a:r>
            <a:r>
              <a:rPr kumimoji="0" lang="hu-HU" sz="1200" i="0" u="none" strike="noStrike" cap="none" normalizeH="0" dirty="0" smtClean="0">
                <a:ln>
                  <a:noFill/>
                </a:ln>
                <a:effectLst/>
                <a:latin typeface="Arial" charset="0"/>
              </a:rPr>
              <a:t> világszerte</a:t>
            </a:r>
            <a:endParaRPr kumimoji="0" lang="en-GB" sz="1200" i="0" u="none" strike="noStrike" cap="none" normalizeH="0" baseline="0" dirty="0">
              <a:ln>
                <a:noFill/>
              </a:ln>
              <a:effectLst/>
              <a:latin typeface="Arial" charset="0"/>
            </a:endParaRPr>
          </a:p>
        </p:txBody>
      </p:sp>
      <p:pic>
        <p:nvPicPr>
          <p:cNvPr id="7" name="Picture 3" descr="FSTariel52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969684" y="1300419"/>
            <a:ext cx="1881771" cy="126203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6422041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smtClean="0">
                <a:solidFill>
                  <a:srgbClr val="004200"/>
                </a:solidFill>
              </a:rPr>
              <a:t>Tartalom</a:t>
            </a:r>
            <a:endParaRPr lang="en-US" b="1" dirty="0">
              <a:solidFill>
                <a:srgbClr val="004200"/>
              </a:solidFill>
            </a:endParaRPr>
          </a:p>
        </p:txBody>
      </p:sp>
      <p:sp>
        <p:nvSpPr>
          <p:cNvPr id="3" name="Tartalom helye 2"/>
          <p:cNvSpPr>
            <a:spLocks noGrp="1"/>
          </p:cNvSpPr>
          <p:nvPr>
            <p:ph idx="1"/>
          </p:nvPr>
        </p:nvSpPr>
        <p:spPr>
          <a:xfrm>
            <a:off x="457200" y="1844824"/>
            <a:ext cx="8229600" cy="5013176"/>
          </a:xfrm>
        </p:spPr>
        <p:txBody>
          <a:bodyPr>
            <a:normAutofit/>
          </a:bodyPr>
          <a:lstStyle/>
          <a:p>
            <a:r>
              <a:rPr lang="hu-HU" sz="2800" dirty="0" smtClean="0"/>
              <a:t>Mi az ökológiai mezőgazdaság?</a:t>
            </a:r>
          </a:p>
          <a:p>
            <a:r>
              <a:rPr lang="hu-HU" sz="2800" dirty="0" smtClean="0"/>
              <a:t>Hogyan működik az ökológiai gazdálkodás rendszere</a:t>
            </a:r>
            <a:r>
              <a:rPr lang="hu-HU" sz="2800" dirty="0" smtClean="0"/>
              <a:t>?</a:t>
            </a:r>
          </a:p>
          <a:p>
            <a:r>
              <a:rPr lang="hu-HU" sz="2800" dirty="0" smtClean="0"/>
              <a:t>Miért fenntartható az ökológiai termelés?</a:t>
            </a:r>
            <a:endParaRPr lang="hu-HU" sz="2800" dirty="0" smtClean="0"/>
          </a:p>
          <a:p>
            <a:r>
              <a:rPr lang="hu-HU" sz="2800" dirty="0" smtClean="0"/>
              <a:t>Az ökológiai gazdálkodás jelenlegi helyzete a világban és Magyarországon</a:t>
            </a:r>
          </a:p>
          <a:p>
            <a:r>
              <a:rPr lang="hu-HU" sz="2800" dirty="0" smtClean="0"/>
              <a:t>Az </a:t>
            </a:r>
            <a:r>
              <a:rPr lang="hu-HU" sz="2800" dirty="0" smtClean="0"/>
              <a:t>Ökológiai Mezőgazdasági Kutatóintézet (</a:t>
            </a:r>
            <a:r>
              <a:rPr lang="hu-HU" sz="2800" dirty="0" err="1" smtClean="0"/>
              <a:t>ÖMKi</a:t>
            </a:r>
            <a:r>
              <a:rPr lang="hu-HU" sz="2800" dirty="0" smtClean="0"/>
              <a: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b="15931"/>
          <a:stretch/>
        </p:blipFill>
        <p:spPr bwMode="auto">
          <a:xfrm>
            <a:off x="-8733" y="1700808"/>
            <a:ext cx="9152733" cy="43149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Cím 1"/>
          <p:cNvSpPr>
            <a:spLocks noGrp="1"/>
          </p:cNvSpPr>
          <p:nvPr>
            <p:ph type="title"/>
          </p:nvPr>
        </p:nvSpPr>
        <p:spPr>
          <a:xfrm>
            <a:off x="0" y="274638"/>
            <a:ext cx="9144000" cy="1143000"/>
          </a:xfrm>
        </p:spPr>
        <p:txBody>
          <a:bodyPr>
            <a:noAutofit/>
          </a:bodyPr>
          <a:lstStyle/>
          <a:p>
            <a:r>
              <a:rPr lang="hu-HU" sz="4000" b="1" dirty="0">
                <a:solidFill>
                  <a:srgbClr val="006600"/>
                </a:solidFill>
              </a:rPr>
              <a:t>Talajok szén tartalma eltérő gazdálkodási módok alatt</a:t>
            </a:r>
          </a:p>
        </p:txBody>
      </p:sp>
    </p:spTree>
    <p:extLst>
      <p:ext uri="{BB962C8B-B14F-4D97-AF65-F5344CB8AC3E}">
        <p14:creationId xmlns:p14="http://schemas.microsoft.com/office/powerpoint/2010/main" xmlns="" val="5543275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3200" b="1" dirty="0">
                <a:solidFill>
                  <a:srgbClr val="006600"/>
                </a:solidFill>
              </a:rPr>
              <a:t>Kísérleti eredmények</a:t>
            </a:r>
          </a:p>
        </p:txBody>
      </p:sp>
      <p:sp>
        <p:nvSpPr>
          <p:cNvPr id="3" name="Tartalom helye 2"/>
          <p:cNvSpPr>
            <a:spLocks noGrp="1"/>
          </p:cNvSpPr>
          <p:nvPr>
            <p:ph idx="1"/>
          </p:nvPr>
        </p:nvSpPr>
        <p:spPr>
          <a:xfrm>
            <a:off x="457200" y="1600200"/>
            <a:ext cx="8229600" cy="5257800"/>
          </a:xfrm>
        </p:spPr>
        <p:txBody>
          <a:bodyPr>
            <a:noAutofit/>
          </a:bodyPr>
          <a:lstStyle/>
          <a:p>
            <a:r>
              <a:rPr lang="hu-HU" sz="2200" dirty="0" smtClean="0"/>
              <a:t>Az ökológiai művelésű talajok széndioxid tároló helyek: </a:t>
            </a:r>
            <a:r>
              <a:rPr lang="de-DE" sz="2200" b="1" dirty="0" smtClean="0"/>
              <a:t>0,2-0,3 %</a:t>
            </a:r>
            <a:r>
              <a:rPr lang="hu-HU" sz="2200" b="1" dirty="0" err="1" smtClean="0"/>
              <a:t>-al</a:t>
            </a:r>
            <a:r>
              <a:rPr lang="hu-HU" sz="2200" b="1" dirty="0" smtClean="0"/>
              <a:t> több széndioxidot egyenérték szenet tartalmaznak</a:t>
            </a:r>
            <a:r>
              <a:rPr lang="hu-HU" sz="2200" dirty="0" smtClean="0"/>
              <a:t>, mint a konvencionális művelésű talajok. Ez kb.</a:t>
            </a:r>
            <a:r>
              <a:rPr lang="de-DE" sz="2200" dirty="0" smtClean="0"/>
              <a:t> </a:t>
            </a:r>
            <a:r>
              <a:rPr lang="de-DE" sz="2200" b="1" dirty="0" smtClean="0"/>
              <a:t>9</a:t>
            </a:r>
            <a:r>
              <a:rPr lang="hu-HU" sz="2200" b="1" dirty="0" smtClean="0"/>
              <a:t>-</a:t>
            </a:r>
            <a:r>
              <a:rPr lang="de-DE" sz="2200" b="1" dirty="0" smtClean="0"/>
              <a:t>14 </a:t>
            </a:r>
            <a:r>
              <a:rPr lang="de-DE" sz="2200" b="1" dirty="0"/>
              <a:t>t </a:t>
            </a:r>
            <a:r>
              <a:rPr lang="hu-HU" sz="2200" b="1" dirty="0" smtClean="0"/>
              <a:t>szén/hektár </a:t>
            </a:r>
            <a:r>
              <a:rPr lang="hu-HU" sz="2200" dirty="0" smtClean="0"/>
              <a:t>többletet</a:t>
            </a:r>
            <a:r>
              <a:rPr lang="de-DE" sz="2200" dirty="0" smtClean="0"/>
              <a:t> </a:t>
            </a:r>
            <a:r>
              <a:rPr lang="hu-HU" sz="2200" dirty="0" smtClean="0"/>
              <a:t>jelent.</a:t>
            </a:r>
          </a:p>
          <a:p>
            <a:endParaRPr lang="hu-HU" sz="1400" dirty="0" smtClean="0"/>
          </a:p>
          <a:p>
            <a:r>
              <a:rPr lang="de-DE" sz="2200" dirty="0"/>
              <a:t>Hülsbergen </a:t>
            </a:r>
            <a:r>
              <a:rPr lang="hu-HU" sz="2200" dirty="0" smtClean="0"/>
              <a:t>és </a:t>
            </a:r>
            <a:r>
              <a:rPr lang="de-DE" sz="2200" dirty="0" smtClean="0"/>
              <a:t>Küstermann </a:t>
            </a:r>
            <a:r>
              <a:rPr lang="de-DE" sz="2200" dirty="0"/>
              <a:t>(2008) </a:t>
            </a:r>
            <a:r>
              <a:rPr lang="hu-HU" sz="2200" dirty="0" smtClean="0"/>
              <a:t>kutatása szerint az </a:t>
            </a:r>
            <a:r>
              <a:rPr lang="hu-HU" sz="2200" b="1" dirty="0" smtClean="0"/>
              <a:t>ökológiai</a:t>
            </a:r>
            <a:r>
              <a:rPr lang="hu-HU" sz="2200" dirty="0" smtClean="0"/>
              <a:t> szántóföldi művelés során átlagosan </a:t>
            </a:r>
            <a:r>
              <a:rPr lang="de-DE" sz="2200" b="1" dirty="0" smtClean="0"/>
              <a:t>400 kg CO</a:t>
            </a:r>
            <a:r>
              <a:rPr lang="de-DE" sz="2200" b="1" baseline="-25000" dirty="0" smtClean="0"/>
              <a:t>2</a:t>
            </a:r>
            <a:r>
              <a:rPr lang="de-DE" sz="2200" b="1" dirty="0" smtClean="0"/>
              <a:t>/ha/</a:t>
            </a:r>
            <a:r>
              <a:rPr lang="hu-HU" sz="2200" b="1" dirty="0" smtClean="0"/>
              <a:t>év</a:t>
            </a:r>
            <a:r>
              <a:rPr lang="de-DE" sz="2200" b="1" dirty="0" smtClean="0"/>
              <a:t> </a:t>
            </a:r>
            <a:r>
              <a:rPr lang="hu-HU" sz="2200" b="1" dirty="0" smtClean="0"/>
              <a:t>kötődik meg </a:t>
            </a:r>
            <a:r>
              <a:rPr lang="hu-HU" sz="2200" dirty="0" smtClean="0"/>
              <a:t>a humuszban. A </a:t>
            </a:r>
            <a:r>
              <a:rPr lang="hu-HU" sz="2200" b="1" dirty="0" smtClean="0"/>
              <a:t>konvencionális</a:t>
            </a:r>
            <a:r>
              <a:rPr lang="hu-HU" sz="2200" dirty="0" smtClean="0"/>
              <a:t> gazdálkodás során ezzel szemben </a:t>
            </a:r>
            <a:r>
              <a:rPr lang="de-DE" sz="2200" b="1" dirty="0" smtClean="0"/>
              <a:t>202 </a:t>
            </a:r>
            <a:r>
              <a:rPr lang="de-DE" sz="2200" b="1" dirty="0"/>
              <a:t>kg </a:t>
            </a:r>
            <a:r>
              <a:rPr lang="de-DE" sz="2200" b="1" dirty="0" smtClean="0"/>
              <a:t>CO</a:t>
            </a:r>
            <a:r>
              <a:rPr lang="de-DE" sz="2200" b="1" baseline="-25000" dirty="0" smtClean="0"/>
              <a:t>2</a:t>
            </a:r>
            <a:r>
              <a:rPr lang="de-DE" sz="2200" b="1" dirty="0" smtClean="0"/>
              <a:t>/ha/</a:t>
            </a:r>
            <a:r>
              <a:rPr lang="hu-HU" sz="2200" b="1" dirty="0" smtClean="0"/>
              <a:t>év szabadul föl </a:t>
            </a:r>
            <a:r>
              <a:rPr lang="hu-HU" sz="2200" dirty="0" smtClean="0"/>
              <a:t>a humuszlebomlás miatt.</a:t>
            </a:r>
          </a:p>
          <a:p>
            <a:endParaRPr lang="hu-HU" sz="1400" dirty="0" smtClean="0"/>
          </a:p>
          <a:p>
            <a:r>
              <a:rPr lang="hu-HU" sz="2200" dirty="0" smtClean="0"/>
              <a:t>A svájci </a:t>
            </a:r>
            <a:r>
              <a:rPr lang="de-DE" sz="2200" dirty="0" smtClean="0"/>
              <a:t>DOK-</a:t>
            </a:r>
            <a:r>
              <a:rPr lang="hu-HU" sz="2200" dirty="0" smtClean="0"/>
              <a:t>tartamkísérlet</a:t>
            </a:r>
            <a:r>
              <a:rPr lang="de-DE" sz="2200" dirty="0" smtClean="0"/>
              <a:t> </a:t>
            </a:r>
            <a:r>
              <a:rPr lang="hu-HU" sz="2200" dirty="0" smtClean="0"/>
              <a:t>azt mutatja, hogy a konvencionálishoz képest az ökológiai mezőgazdaságban </a:t>
            </a:r>
            <a:r>
              <a:rPr lang="de-DE" sz="2200" b="1" dirty="0" smtClean="0"/>
              <a:t>12-15 %</a:t>
            </a:r>
            <a:r>
              <a:rPr lang="hu-HU" sz="2200" b="1" dirty="0" err="1" smtClean="0"/>
              <a:t>-al</a:t>
            </a:r>
            <a:r>
              <a:rPr lang="hu-HU" sz="2200" b="1" dirty="0" smtClean="0"/>
              <a:t> több szén kötődik </a:t>
            </a:r>
            <a:r>
              <a:rPr lang="hu-HU" sz="2200" dirty="0" smtClean="0"/>
              <a:t>a talajban</a:t>
            </a:r>
            <a:r>
              <a:rPr lang="de-DE" sz="2200" dirty="0" smtClean="0"/>
              <a:t> (</a:t>
            </a:r>
            <a:r>
              <a:rPr lang="de-DE" sz="2200" dirty="0"/>
              <a:t>Mäder et al. </a:t>
            </a:r>
            <a:r>
              <a:rPr lang="de-DE" sz="2200" dirty="0" smtClean="0"/>
              <a:t>2002,</a:t>
            </a:r>
            <a:r>
              <a:rPr lang="hu-HU" sz="2200" dirty="0" smtClean="0"/>
              <a:t> </a:t>
            </a:r>
            <a:r>
              <a:rPr lang="de-DE" sz="2200" dirty="0" err="1" smtClean="0"/>
              <a:t>Fliessbach</a:t>
            </a:r>
            <a:r>
              <a:rPr lang="de-DE" sz="2200" dirty="0" smtClean="0"/>
              <a:t> </a:t>
            </a:r>
            <a:r>
              <a:rPr lang="de-DE" sz="2200" dirty="0"/>
              <a:t>et al. 2007). </a:t>
            </a:r>
            <a:r>
              <a:rPr lang="hu-HU" sz="2200" dirty="0" smtClean="0"/>
              <a:t>Hektáronként és évente </a:t>
            </a:r>
            <a:r>
              <a:rPr lang="de-DE" sz="2200" b="1" dirty="0" smtClean="0"/>
              <a:t>575</a:t>
            </a:r>
            <a:r>
              <a:rPr lang="hu-HU" sz="2200" b="1" dirty="0" smtClean="0"/>
              <a:t>-</a:t>
            </a:r>
            <a:r>
              <a:rPr lang="de-DE" sz="2200" b="1" dirty="0" smtClean="0"/>
              <a:t>700 </a:t>
            </a:r>
            <a:r>
              <a:rPr lang="de-DE" sz="2200" b="1" dirty="0"/>
              <a:t>kg </a:t>
            </a:r>
            <a:r>
              <a:rPr lang="de-DE" sz="2200" b="1" dirty="0" smtClean="0"/>
              <a:t>CO</a:t>
            </a:r>
            <a:r>
              <a:rPr lang="de-DE" sz="2200" b="1" baseline="-25000" dirty="0" smtClean="0"/>
              <a:t>2</a:t>
            </a:r>
            <a:r>
              <a:rPr lang="de-DE" sz="2200" b="1" dirty="0" smtClean="0"/>
              <a:t>eq </a:t>
            </a:r>
            <a:r>
              <a:rPr lang="hu-HU" sz="2200" dirty="0" smtClean="0"/>
              <a:t>kötődik meg a humuszképződéssel.</a:t>
            </a:r>
            <a:endParaRPr lang="hu-HU" sz="2200" dirty="0"/>
          </a:p>
        </p:txBody>
      </p:sp>
    </p:spTree>
    <p:extLst>
      <p:ext uri="{BB962C8B-B14F-4D97-AF65-F5344CB8AC3E}">
        <p14:creationId xmlns:p14="http://schemas.microsoft.com/office/powerpoint/2010/main" xmlns="" val="35475747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GB" b="1" dirty="0">
                <a:solidFill>
                  <a:srgbClr val="006600"/>
                </a:solidFill>
              </a:rPr>
              <a:t>DOK </a:t>
            </a:r>
            <a:r>
              <a:rPr lang="hu-HU" b="1" dirty="0">
                <a:solidFill>
                  <a:srgbClr val="006600"/>
                </a:solidFill>
              </a:rPr>
              <a:t>kísérlet</a:t>
            </a:r>
            <a:r>
              <a:rPr lang="en-GB" b="1" dirty="0">
                <a:solidFill>
                  <a:srgbClr val="006600"/>
                </a:solidFill>
              </a:rPr>
              <a:t>, </a:t>
            </a:r>
            <a:r>
              <a:rPr lang="hu-HU" b="1" dirty="0" smtClean="0">
                <a:solidFill>
                  <a:srgbClr val="006600"/>
                </a:solidFill>
              </a:rPr>
              <a:t>3</a:t>
            </a:r>
            <a:r>
              <a:rPr lang="en-GB" b="1" dirty="0" smtClean="0">
                <a:solidFill>
                  <a:srgbClr val="006600"/>
                </a:solidFill>
              </a:rPr>
              <a:t>8 </a:t>
            </a:r>
            <a:r>
              <a:rPr lang="hu-HU" b="1" dirty="0">
                <a:solidFill>
                  <a:srgbClr val="006600"/>
                </a:solidFill>
              </a:rPr>
              <a:t>év</a:t>
            </a:r>
            <a:endParaRPr lang="hu-HU" dirty="0"/>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t="37982" r="21819" b="18959"/>
          <a:stretch>
            <a:fillRect/>
          </a:stretch>
        </p:blipFill>
        <p:spPr bwMode="auto">
          <a:xfrm>
            <a:off x="395536" y="2348880"/>
            <a:ext cx="8352928" cy="26567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5917529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7524750" y="1989138"/>
            <a:ext cx="1223963" cy="3600450"/>
          </a:xfrm>
          <a:prstGeom prst="rect">
            <a:avLst/>
          </a:prstGeom>
          <a:solidFill>
            <a:srgbClr val="FFFF99"/>
          </a:solidFill>
          <a:ln>
            <a:noFill/>
          </a:ln>
          <a:effectLst/>
          <a:extLs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p>
        </p:txBody>
      </p:sp>
      <p:sp>
        <p:nvSpPr>
          <p:cNvPr id="6147" name="Text Box 4"/>
          <p:cNvSpPr txBox="1">
            <a:spLocks noChangeArrowheads="1"/>
          </p:cNvSpPr>
          <p:nvPr/>
        </p:nvSpPr>
        <p:spPr bwMode="auto">
          <a:xfrm>
            <a:off x="2532063" y="6400800"/>
            <a:ext cx="6554787"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pitchFamily="34" charset="-128"/>
              </a:defRPr>
            </a:lvl1pPr>
            <a:lvl2pPr marL="742950" indent="-285750">
              <a:defRPr sz="2400" b="1">
                <a:solidFill>
                  <a:schemeClr val="tx1"/>
                </a:solidFill>
                <a:latin typeface="Arial" charset="0"/>
                <a:ea typeface="ＭＳ Ｐゴシック" pitchFamily="34" charset="-128"/>
              </a:defRPr>
            </a:lvl2pPr>
            <a:lvl3pPr marL="1143000" indent="-228600">
              <a:defRPr sz="2400" b="1">
                <a:solidFill>
                  <a:schemeClr val="tx1"/>
                </a:solidFill>
                <a:latin typeface="Arial" charset="0"/>
                <a:ea typeface="ＭＳ Ｐゴシック" pitchFamily="34" charset="-128"/>
              </a:defRPr>
            </a:lvl3pPr>
            <a:lvl4pPr marL="1600200" indent="-228600">
              <a:defRPr sz="2400" b="1">
                <a:solidFill>
                  <a:schemeClr val="tx1"/>
                </a:solidFill>
                <a:latin typeface="Arial" charset="0"/>
                <a:ea typeface="ＭＳ Ｐゴシック" pitchFamily="34" charset="-128"/>
              </a:defRPr>
            </a:lvl4pPr>
            <a:lvl5pPr marL="2057400" indent="-228600">
              <a:defRPr sz="24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pitchFamily="34" charset="-128"/>
              </a:defRPr>
            </a:lvl9pPr>
          </a:lstStyle>
          <a:p>
            <a:pPr algn="r">
              <a:spcBef>
                <a:spcPct val="50000"/>
              </a:spcBef>
            </a:pPr>
            <a:r>
              <a:rPr lang="de-CH" altLang="de-CH" sz="1600" b="0" dirty="0"/>
              <a:t>Mäder, Fliessbach, Niggli (2002), Science 296</a:t>
            </a:r>
          </a:p>
        </p:txBody>
      </p:sp>
      <p:sp>
        <p:nvSpPr>
          <p:cNvPr id="6148" name="Rectangle 3"/>
          <p:cNvSpPr>
            <a:spLocks noChangeArrowheads="1"/>
          </p:cNvSpPr>
          <p:nvPr/>
        </p:nvSpPr>
        <p:spPr bwMode="auto">
          <a:xfrm>
            <a:off x="612775" y="44450"/>
            <a:ext cx="9072563" cy="981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ctr"/>
          <a:lstStyle/>
          <a:p>
            <a:r>
              <a:rPr lang="hu-HU" sz="3200" b="1" dirty="0">
                <a:solidFill>
                  <a:srgbClr val="006600"/>
                </a:solidFill>
                <a:latin typeface="+mj-lt"/>
                <a:ea typeface="+mj-ea"/>
                <a:cs typeface="+mj-cs"/>
              </a:rPr>
              <a:t>Erőforrás-használati hatékonyság </a:t>
            </a:r>
          </a:p>
          <a:p>
            <a:r>
              <a:rPr lang="en-GB" sz="3200" b="1" dirty="0">
                <a:solidFill>
                  <a:srgbClr val="006600"/>
                </a:solidFill>
                <a:latin typeface="+mj-lt"/>
                <a:ea typeface="+mj-ea"/>
                <a:cs typeface="+mj-cs"/>
              </a:rPr>
              <a:t>(DOK </a:t>
            </a:r>
            <a:r>
              <a:rPr lang="hu-HU" sz="3200" b="1" dirty="0">
                <a:solidFill>
                  <a:srgbClr val="006600"/>
                </a:solidFill>
                <a:latin typeface="+mj-lt"/>
                <a:ea typeface="+mj-ea"/>
                <a:cs typeface="+mj-cs"/>
              </a:rPr>
              <a:t>kísérlet</a:t>
            </a:r>
            <a:r>
              <a:rPr lang="en-GB" sz="3200" b="1" dirty="0">
                <a:solidFill>
                  <a:srgbClr val="006600"/>
                </a:solidFill>
                <a:latin typeface="+mj-lt"/>
                <a:ea typeface="+mj-ea"/>
                <a:cs typeface="+mj-cs"/>
              </a:rPr>
              <a:t>, 28 </a:t>
            </a:r>
            <a:r>
              <a:rPr lang="hu-HU" sz="3200" b="1" dirty="0">
                <a:solidFill>
                  <a:srgbClr val="006600"/>
                </a:solidFill>
                <a:latin typeface="+mj-lt"/>
                <a:ea typeface="+mj-ea"/>
                <a:cs typeface="+mj-cs"/>
              </a:rPr>
              <a:t>év</a:t>
            </a:r>
            <a:r>
              <a:rPr lang="en-GB" sz="3200" b="1" dirty="0">
                <a:solidFill>
                  <a:srgbClr val="006600"/>
                </a:solidFill>
                <a:latin typeface="+mj-lt"/>
                <a:ea typeface="+mj-ea"/>
                <a:cs typeface="+mj-cs"/>
              </a:rPr>
              <a:t>) </a:t>
            </a:r>
          </a:p>
        </p:txBody>
      </p:sp>
      <p:graphicFrame>
        <p:nvGraphicFramePr>
          <p:cNvPr id="116741" name="Group 5"/>
          <p:cNvGraphicFramePr>
            <a:graphicFrameLocks noGrp="1"/>
          </p:cNvGraphicFramePr>
          <p:nvPr>
            <p:extLst>
              <p:ext uri="{D42A27DB-BD31-4B8C-83A1-F6EECF244321}">
                <p14:modId xmlns:p14="http://schemas.microsoft.com/office/powerpoint/2010/main" xmlns="" val="1720016616"/>
              </p:ext>
            </p:extLst>
          </p:nvPr>
        </p:nvGraphicFramePr>
        <p:xfrm>
          <a:off x="684213" y="1052513"/>
          <a:ext cx="8064500" cy="4543440"/>
        </p:xfrm>
        <a:graphic>
          <a:graphicData uri="http://schemas.openxmlformats.org/drawingml/2006/table">
            <a:tbl>
              <a:tblPr/>
              <a:tblGrid>
                <a:gridCol w="2447925"/>
                <a:gridCol w="1728787"/>
                <a:gridCol w="1152525"/>
                <a:gridCol w="1511300"/>
                <a:gridCol w="1223963"/>
              </a:tblGrid>
              <a:tr h="914371">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8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Param</a:t>
                      </a:r>
                      <a:r>
                        <a:rPr kumimoji="0" lang="hu-HU" sz="1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é</a:t>
                      </a:r>
                      <a:r>
                        <a:rPr kumimoji="0" lang="de-DE" sz="18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ter</a:t>
                      </a:r>
                      <a:endParaRPr kumimoji="0" lang="de-DE" sz="1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marT="45708" marB="45708" horzOverflow="overflow">
                    <a:lnL w="0" cap="flat" cmpd="sng" algn="ctr">
                      <a:solidFill>
                        <a:srgbClr val="993300"/>
                      </a:solidFill>
                      <a:prstDash val="solid"/>
                      <a:round/>
                      <a:headEnd type="none" w="sm" len="sm"/>
                      <a:tailEnd type="none" w="sm" len="sm"/>
                    </a:lnL>
                    <a:lnR w="0" cap="flat" cmpd="sng" algn="ctr">
                      <a:solidFill>
                        <a:srgbClr val="993300"/>
                      </a:solidFill>
                      <a:prstDash val="solid"/>
                      <a:round/>
                      <a:headEnd type="none" w="sm" len="sm"/>
                      <a:tailEnd type="none" w="sm" len="sm"/>
                    </a:lnR>
                    <a:lnT w="25400" cap="flat" cmpd="sng" algn="ctr">
                      <a:solidFill>
                        <a:srgbClr val="993300"/>
                      </a:solidFill>
                      <a:prstDash val="solid"/>
                      <a:round/>
                      <a:headEnd type="none" w="sm" len="sm"/>
                      <a:tailEnd type="none" w="sm" len="sm"/>
                    </a:lnT>
                    <a:lnB w="28575" cap="flat" cmpd="sng" algn="ctr">
                      <a:solidFill>
                        <a:srgbClr val="9933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hu-HU" sz="1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Egység</a:t>
                      </a:r>
                      <a:endParaRPr kumimoji="0" lang="de-DE" sz="1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marT="45708" marB="45708" horzOverflow="overflow">
                    <a:lnL w="0" cap="flat" cmpd="sng" algn="ctr">
                      <a:solidFill>
                        <a:srgbClr val="993300"/>
                      </a:solidFill>
                      <a:prstDash val="solid"/>
                      <a:round/>
                      <a:headEnd type="none" w="sm" len="sm"/>
                      <a:tailEnd type="none" w="sm" len="sm"/>
                    </a:lnL>
                    <a:lnR w="0" cap="flat" cmpd="sng" algn="ctr">
                      <a:solidFill>
                        <a:srgbClr val="993300"/>
                      </a:solidFill>
                      <a:prstDash val="solid"/>
                      <a:round/>
                      <a:headEnd type="none" w="sm" len="sm"/>
                      <a:tailEnd type="none" w="sm" len="sm"/>
                    </a:lnR>
                    <a:lnT w="25400" cap="flat" cmpd="sng" algn="ctr">
                      <a:solidFill>
                        <a:srgbClr val="993300"/>
                      </a:solidFill>
                      <a:prstDash val="solid"/>
                      <a:round/>
                      <a:headEnd type="none" w="sm" len="sm"/>
                      <a:tailEnd type="none" w="sm" len="sm"/>
                    </a:lnT>
                    <a:lnB w="25400" cap="flat" cmpd="sng" algn="ctr">
                      <a:solidFill>
                        <a:srgbClr val="9933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hu-HU" sz="18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Bio</a:t>
                      </a:r>
                      <a:endParaRPr kumimoji="0" lang="de-DE" sz="1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marT="45708" marB="45708" horzOverflow="overflow">
                    <a:lnL w="0" cap="flat" cmpd="sng" algn="ctr">
                      <a:solidFill>
                        <a:srgbClr val="993300"/>
                      </a:solidFill>
                      <a:prstDash val="solid"/>
                      <a:round/>
                      <a:headEnd type="none" w="sm" len="sm"/>
                      <a:tailEnd type="none" w="sm" len="sm"/>
                    </a:lnL>
                    <a:lnR w="0" cap="flat" cmpd="sng" algn="ctr">
                      <a:solidFill>
                        <a:srgbClr val="993300"/>
                      </a:solidFill>
                      <a:prstDash val="solid"/>
                      <a:round/>
                      <a:headEnd type="none" w="sm" len="sm"/>
                      <a:tailEnd type="none" w="sm" len="sm"/>
                    </a:lnR>
                    <a:lnT w="25400" cap="flat" cmpd="sng" algn="ctr">
                      <a:solidFill>
                        <a:srgbClr val="993300"/>
                      </a:solidFill>
                      <a:prstDash val="solid"/>
                      <a:round/>
                      <a:headEnd type="none" w="sm" len="sm"/>
                      <a:tailEnd type="none" w="sm" len="sm"/>
                    </a:lnT>
                    <a:lnB w="25400" cap="flat" cmpd="sng" algn="ctr">
                      <a:solidFill>
                        <a:srgbClr val="9933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Integr</a:t>
                      </a:r>
                      <a:r>
                        <a:rPr kumimoji="0" lang="hu-HU" sz="1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ált</a:t>
                      </a:r>
                      <a:endParaRPr kumimoji="0" lang="en-GB" sz="1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marT="45708" marB="45708" horzOverflow="overflow">
                    <a:lnL w="0" cap="flat" cmpd="sng" algn="ctr">
                      <a:solidFill>
                        <a:srgbClr val="993300"/>
                      </a:solidFill>
                      <a:prstDash val="solid"/>
                      <a:round/>
                      <a:headEnd type="none" w="sm" len="sm"/>
                      <a:tailEnd type="none" w="sm" len="sm"/>
                    </a:lnL>
                    <a:lnR w="0" cap="flat" cmpd="sng" algn="ctr">
                      <a:solidFill>
                        <a:srgbClr val="993300"/>
                      </a:solidFill>
                      <a:prstDash val="solid"/>
                      <a:round/>
                      <a:headEnd type="none" w="sm" len="sm"/>
                      <a:tailEnd type="none" w="sm" len="sm"/>
                    </a:lnR>
                    <a:lnT w="25400" cap="flat" cmpd="sng" algn="ctr">
                      <a:solidFill>
                        <a:srgbClr val="993300"/>
                      </a:solidFill>
                      <a:prstDash val="solid"/>
                      <a:round/>
                      <a:headEnd type="none" w="sm" len="sm"/>
                      <a:tailEnd type="none" w="sm" len="sm"/>
                    </a:lnT>
                    <a:lnB w="25400" cap="flat" cmpd="sng" algn="ctr">
                      <a:solidFill>
                        <a:srgbClr val="9933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hu-HU" sz="18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Bio</a:t>
                      </a:r>
                      <a:endParaRPr kumimoji="0" lang="de-CH" sz="18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hu-HU" sz="1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az IP </a:t>
                      </a:r>
                    </a:p>
                    <a:p>
                      <a:pPr marL="0" marR="0" lvl="0" indent="0" algn="ctr" defTabSz="914400" rtl="0" eaLnBrk="0" fontAlgn="base" latinLnBrk="0" hangingPunct="0">
                        <a:lnSpc>
                          <a:spcPct val="100000"/>
                        </a:lnSpc>
                        <a:spcBef>
                          <a:spcPct val="0"/>
                        </a:spcBef>
                        <a:spcAft>
                          <a:spcPct val="0"/>
                        </a:spcAft>
                        <a:buClrTx/>
                        <a:buSzTx/>
                        <a:buFontTx/>
                        <a:buNone/>
                        <a:tabLst/>
                      </a:pPr>
                      <a:r>
                        <a:rPr kumimoji="0" lang="de-DE" sz="1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hu-HU" sz="18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-ában</a:t>
                      </a:r>
                      <a:endParaRPr kumimoji="0" lang="de-CH" sz="18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T="45708" marB="45708" horzOverflow="overflow">
                    <a:lnL w="0" cap="flat" cmpd="sng" algn="ctr">
                      <a:solidFill>
                        <a:srgbClr val="993300"/>
                      </a:solidFill>
                      <a:prstDash val="solid"/>
                      <a:round/>
                      <a:headEnd type="none" w="sm" len="sm"/>
                      <a:tailEnd type="none" w="sm" len="sm"/>
                    </a:lnL>
                    <a:lnR w="0" cap="flat" cmpd="sng" algn="ctr">
                      <a:solidFill>
                        <a:srgbClr val="993300"/>
                      </a:solidFill>
                      <a:prstDash val="solid"/>
                      <a:round/>
                      <a:headEnd type="none" w="sm" len="sm"/>
                      <a:tailEnd type="none" w="sm" len="sm"/>
                    </a:lnR>
                    <a:lnT w="25400" cap="flat" cmpd="sng" algn="ctr">
                      <a:solidFill>
                        <a:srgbClr val="993300"/>
                      </a:solidFill>
                      <a:prstDash val="solid"/>
                      <a:round/>
                      <a:headEnd type="none" w="sm" len="sm"/>
                      <a:tailEnd type="none" w="sm" len="sm"/>
                    </a:lnT>
                    <a:lnB w="25400" cap="flat" cmpd="sng" algn="ctr">
                      <a:solidFill>
                        <a:srgbClr val="993300"/>
                      </a:solidFill>
                      <a:prstDash val="solid"/>
                      <a:round/>
                      <a:headEnd type="none" w="sm" len="sm"/>
                      <a:tailEnd type="none" w="sm" len="sm"/>
                    </a:lnB>
                    <a:lnTlToBr>
                      <a:noFill/>
                    </a:lnTlToBr>
                    <a:lnBlToTr>
                      <a:noFill/>
                    </a:lnBlToTr>
                    <a:noFill/>
                  </a:tcPr>
                </a:tc>
              </a:tr>
              <a:tr h="4348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Tápanyag bevitel</a:t>
                      </a:r>
                      <a:endParaRPr kumimoji="0" lang="de-DE"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marT="45708" marB="45708" anchor="b" horzOverflow="overflow">
                    <a:lnL w="3175" cap="flat" cmpd="sng" algn="ctr">
                      <a:solidFill>
                        <a:srgbClr val="993300"/>
                      </a:solidFill>
                      <a:prstDash val="solid"/>
                      <a:round/>
                      <a:headEnd type="none" w="sm" len="sm"/>
                      <a:tailEnd type="none" w="sm" len="sm"/>
                    </a:lnL>
                    <a:lnR w="3175" cap="flat" cmpd="sng" algn="ctr">
                      <a:solidFill>
                        <a:srgbClr val="993300"/>
                      </a:solidFill>
                      <a:prstDash val="solid"/>
                      <a:round/>
                      <a:headEnd type="none" w="sm" len="sm"/>
                      <a:tailEnd type="none" w="sm" len="sm"/>
                    </a:lnR>
                    <a:lnT w="28575" cap="flat" cmpd="sng" algn="ctr">
                      <a:solidFill>
                        <a:srgbClr val="993300"/>
                      </a:solidFill>
                      <a:prstDash val="solid"/>
                      <a:round/>
                      <a:headEnd type="none" w="sm" len="sm"/>
                      <a:tailEnd type="none" w="sm" len="sm"/>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kg N</a:t>
                      </a:r>
                      <a:r>
                        <a:rPr kumimoji="0" lang="de-DE" sz="1600" b="1" i="0" u="none" strike="noStrike" cap="none" normalizeH="0" baseline="-30000" smtClean="0">
                          <a:ln>
                            <a:noFill/>
                          </a:ln>
                          <a:solidFill>
                            <a:schemeClr val="tx1"/>
                          </a:solidFill>
                          <a:effectLst/>
                          <a:latin typeface="Arial" pitchFamily="34" charset="0"/>
                          <a:ea typeface="Times New Roman" pitchFamily="18" charset="0"/>
                          <a:cs typeface="Arial" pitchFamily="34" charset="0"/>
                        </a:rPr>
                        <a:t>total</a:t>
                      </a:r>
                      <a:r>
                        <a:rPr kumimoji="0" lang="de-DE"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ha</a:t>
                      </a:r>
                      <a:r>
                        <a:rPr kumimoji="0" lang="de-DE" sz="1600" b="1" i="0" u="none" strike="noStrike" cap="none" normalizeH="0" baseline="30000" smtClean="0">
                          <a:ln>
                            <a:noFill/>
                          </a:ln>
                          <a:solidFill>
                            <a:schemeClr val="tx1"/>
                          </a:solidFill>
                          <a:effectLst/>
                          <a:latin typeface="Arial" pitchFamily="34" charset="0"/>
                          <a:ea typeface="Times New Roman" pitchFamily="18" charset="0"/>
                          <a:cs typeface="Arial" pitchFamily="34" charset="0"/>
                        </a:rPr>
                        <a:t>-1 </a:t>
                      </a:r>
                      <a:r>
                        <a:rPr kumimoji="0" lang="de-DE"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yr</a:t>
                      </a:r>
                      <a:r>
                        <a:rPr kumimoji="0" lang="de-DE" sz="1600" b="1" i="0" u="none" strike="noStrike" cap="none" normalizeH="0" baseline="30000" smtClean="0">
                          <a:ln>
                            <a:noFill/>
                          </a:ln>
                          <a:solidFill>
                            <a:schemeClr val="tx1"/>
                          </a:solidFill>
                          <a:effectLst/>
                          <a:latin typeface="Arial" pitchFamily="34" charset="0"/>
                          <a:ea typeface="Times New Roman" pitchFamily="18" charset="0"/>
                          <a:cs typeface="Arial" pitchFamily="34" charset="0"/>
                        </a:rPr>
                        <a:t>-1</a:t>
                      </a:r>
                      <a:endParaRPr kumimoji="0" lang="de-DE" sz="1600" b="1"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T="45708" marB="45708" anchor="b" horzOverflow="overflow">
                    <a:lnL w="3175" cap="flat" cmpd="sng" algn="ctr">
                      <a:solidFill>
                        <a:srgbClr val="993300"/>
                      </a:solidFill>
                      <a:prstDash val="solid"/>
                      <a:round/>
                      <a:headEnd type="none" w="sm" len="sm"/>
                      <a:tailEnd type="none" w="sm" len="sm"/>
                    </a:lnL>
                    <a:lnR w="0" cap="flat" cmpd="sng" algn="ctr">
                      <a:solidFill>
                        <a:srgbClr val="993300"/>
                      </a:solidFill>
                      <a:prstDash val="solid"/>
                      <a:round/>
                      <a:headEnd type="none" w="sm" len="sm"/>
                      <a:tailEnd type="none" w="sm" len="sm"/>
                    </a:lnR>
                    <a:lnT w="25400" cap="flat" cmpd="sng" algn="ctr">
                      <a:solidFill>
                        <a:srgbClr val="993300"/>
                      </a:solidFill>
                      <a:prstDash val="solid"/>
                      <a:round/>
                      <a:headEnd type="none" w="sm" len="sm"/>
                      <a:tailEnd type="none" w="sm" len="sm"/>
                    </a:lnT>
                    <a:lnB w="0" cap="flat" cmpd="sng" algn="ctr">
                      <a:solidFill>
                        <a:srgbClr val="993300"/>
                      </a:solidFill>
                      <a:prstDash val="solid"/>
                      <a:round/>
                      <a:headEnd type="none" w="sm" len="sm"/>
                      <a:tailEnd type="none" w="sm" len="sm"/>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de-DE" sz="1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101</a:t>
                      </a:r>
                    </a:p>
                  </a:txBody>
                  <a:tcPr marT="45708" marB="45708" anchor="b" horzOverflow="overflow">
                    <a:lnL w="0" cap="flat" cmpd="sng" algn="ctr">
                      <a:solidFill>
                        <a:srgbClr val="993300"/>
                      </a:solidFill>
                      <a:prstDash val="solid"/>
                      <a:round/>
                      <a:headEnd type="none" w="sm" len="sm"/>
                      <a:tailEnd type="none" w="sm" len="sm"/>
                    </a:lnL>
                    <a:lnR w="0" cap="flat" cmpd="sng" algn="ctr">
                      <a:solidFill>
                        <a:srgbClr val="993300"/>
                      </a:solidFill>
                      <a:prstDash val="solid"/>
                      <a:round/>
                      <a:headEnd type="none" w="sm" len="sm"/>
                      <a:tailEnd type="none" w="sm" len="sm"/>
                    </a:lnR>
                    <a:lnT w="25400" cap="flat" cmpd="sng" algn="ctr">
                      <a:solidFill>
                        <a:srgbClr val="993300"/>
                      </a:solidFill>
                      <a:prstDash val="solid"/>
                      <a:round/>
                      <a:headEnd type="none" w="sm" len="sm"/>
                      <a:tailEnd type="none" w="sm" len="sm"/>
                    </a:lnT>
                    <a:lnB w="0" cap="flat" cmpd="sng" algn="ctr">
                      <a:solidFill>
                        <a:srgbClr val="993300"/>
                      </a:solidFill>
                      <a:prstDash val="solid"/>
                      <a:round/>
                      <a:headEnd type="none" w="sm" len="sm"/>
                      <a:tailEnd type="none" w="sm" len="sm"/>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de-DE" sz="1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157</a:t>
                      </a:r>
                    </a:p>
                  </a:txBody>
                  <a:tcPr marT="45708" marB="45708" anchor="b" horzOverflow="overflow">
                    <a:lnL w="0" cap="flat" cmpd="sng" algn="ctr">
                      <a:solidFill>
                        <a:srgbClr val="993300"/>
                      </a:solidFill>
                      <a:prstDash val="solid"/>
                      <a:round/>
                      <a:headEnd type="none" w="sm" len="sm"/>
                      <a:tailEnd type="none" w="sm" len="sm"/>
                    </a:lnL>
                    <a:lnR w="0" cap="flat" cmpd="sng" algn="ctr">
                      <a:solidFill>
                        <a:srgbClr val="993300"/>
                      </a:solidFill>
                      <a:prstDash val="solid"/>
                      <a:round/>
                      <a:headEnd type="none" w="sm" len="sm"/>
                      <a:tailEnd type="none" w="sm" len="sm"/>
                    </a:lnR>
                    <a:lnT w="25400" cap="flat" cmpd="sng" algn="ctr">
                      <a:solidFill>
                        <a:srgbClr val="993300"/>
                      </a:solidFill>
                      <a:prstDash val="solid"/>
                      <a:round/>
                      <a:headEnd type="none" w="sm" len="sm"/>
                      <a:tailEnd type="none" w="sm" len="sm"/>
                    </a:lnT>
                    <a:lnB w="0" cap="flat" cmpd="sng" algn="ctr">
                      <a:solidFill>
                        <a:srgbClr val="993300"/>
                      </a:solidFill>
                      <a:prstDash val="solid"/>
                      <a:round/>
                      <a:headEnd type="none" w="sm" len="sm"/>
                      <a:tailEnd type="none" w="sm" len="sm"/>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de-DE" sz="1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64 %</a:t>
                      </a:r>
                    </a:p>
                  </a:txBody>
                  <a:tcPr marT="45708" marB="45708" anchor="b" horzOverflow="overflow">
                    <a:lnL w="0" cap="flat" cmpd="sng" algn="ctr">
                      <a:solidFill>
                        <a:srgbClr val="993300"/>
                      </a:solidFill>
                      <a:prstDash val="solid"/>
                      <a:round/>
                      <a:headEnd type="none" w="sm" len="sm"/>
                      <a:tailEnd type="none" w="sm" len="sm"/>
                    </a:lnL>
                    <a:lnR w="0" cap="flat" cmpd="sng" algn="ctr">
                      <a:solidFill>
                        <a:srgbClr val="993300"/>
                      </a:solidFill>
                      <a:prstDash val="solid"/>
                      <a:round/>
                      <a:headEnd type="none" w="sm" len="sm"/>
                      <a:tailEnd type="none" w="sm" len="sm"/>
                    </a:lnR>
                    <a:lnT w="25400" cap="flat" cmpd="sng" algn="ctr">
                      <a:solidFill>
                        <a:srgbClr val="993300"/>
                      </a:solidFill>
                      <a:prstDash val="solid"/>
                      <a:round/>
                      <a:headEnd type="none" w="sm" len="sm"/>
                      <a:tailEnd type="none" w="sm" len="sm"/>
                    </a:lnT>
                    <a:lnB w="0" cap="flat" cmpd="sng" algn="ctr">
                      <a:solidFill>
                        <a:srgbClr val="993300"/>
                      </a:solidFill>
                      <a:prstDash val="solid"/>
                      <a:round/>
                      <a:headEnd type="none" w="sm" len="sm"/>
                      <a:tailEnd type="none" w="sm" len="sm"/>
                    </a:lnB>
                    <a:lnTlToBr>
                      <a:noFill/>
                    </a:lnTlToBr>
                    <a:lnBlToTr>
                      <a:noFill/>
                    </a:lnBlToTr>
                    <a:noFill/>
                  </a:tcPr>
                </a:tc>
              </a:tr>
              <a:tr h="434850">
                <a:tc>
                  <a:txBody>
                    <a:bodyPr/>
                    <a:lstStyle/>
                    <a:p>
                      <a:pPr marL="0" marR="0" lvl="0" indent="0" algn="l" defTabSz="623888" rtl="0" eaLnBrk="0" fontAlgn="base" latinLnBrk="0" hangingPunct="0">
                        <a:lnSpc>
                          <a:spcPct val="100000"/>
                        </a:lnSpc>
                        <a:spcBef>
                          <a:spcPct val="10000"/>
                        </a:spcBef>
                        <a:spcAft>
                          <a:spcPct val="10000"/>
                        </a:spcAft>
                        <a:buClr>
                          <a:schemeClr val="tx1"/>
                        </a:buClr>
                        <a:buSzTx/>
                        <a:buFont typeface="Arial" pitchFamily="34" charset="0"/>
                        <a:buNone/>
                        <a:tabLst/>
                      </a:pPr>
                      <a:endParaRPr kumimoji="0" lang="de-DE" sz="1600" b="1" i="0" u="none" strike="noStrike" cap="none" normalizeH="0" baseline="0" smtClean="0">
                        <a:ln>
                          <a:noFill/>
                        </a:ln>
                        <a:solidFill>
                          <a:schemeClr val="tx1"/>
                        </a:solidFill>
                        <a:effectLst/>
                        <a:latin typeface="Arial" pitchFamily="34" charset="0"/>
                        <a:ea typeface="ＭＳ Ｐゴシック" pitchFamily="34" charset="-128"/>
                      </a:endParaRPr>
                    </a:p>
                  </a:txBody>
                  <a:tcPr marT="45708" marB="45708" anchor="b" horzOverflow="overflow">
                    <a:lnL w="3175" cap="flat" cmpd="sng" algn="ctr">
                      <a:solidFill>
                        <a:srgbClr val="993300"/>
                      </a:solidFill>
                      <a:prstDash val="solid"/>
                      <a:round/>
                      <a:headEnd type="none" w="sm" len="sm"/>
                      <a:tailEnd type="none" w="sm" len="sm"/>
                    </a:lnL>
                    <a:lnR w="3175" cap="flat" cmpd="sng" algn="ctr">
                      <a:solidFill>
                        <a:srgbClr val="993300"/>
                      </a:solidFill>
                      <a:prstDash val="solid"/>
                      <a:round/>
                      <a:headEnd type="none" w="sm" len="sm"/>
                      <a:tailEnd type="none" w="sm" len="sm"/>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kg N</a:t>
                      </a:r>
                      <a:r>
                        <a:rPr kumimoji="0" lang="de-DE" sz="1600" b="1" i="0" u="none" strike="noStrike" cap="none" normalizeH="0" baseline="-30000" smtClean="0">
                          <a:ln>
                            <a:noFill/>
                          </a:ln>
                          <a:solidFill>
                            <a:schemeClr val="tx1"/>
                          </a:solidFill>
                          <a:effectLst/>
                          <a:latin typeface="Arial" pitchFamily="34" charset="0"/>
                          <a:ea typeface="Times New Roman" pitchFamily="18" charset="0"/>
                          <a:cs typeface="Arial" pitchFamily="34" charset="0"/>
                        </a:rPr>
                        <a:t>min</a:t>
                      </a:r>
                      <a:r>
                        <a:rPr kumimoji="0" lang="de-DE"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ha</a:t>
                      </a:r>
                      <a:r>
                        <a:rPr kumimoji="0" lang="de-DE" sz="1600" b="1" i="0" u="none" strike="noStrike" cap="none" normalizeH="0" baseline="30000" smtClean="0">
                          <a:ln>
                            <a:noFill/>
                          </a:ln>
                          <a:solidFill>
                            <a:schemeClr val="tx1"/>
                          </a:solidFill>
                          <a:effectLst/>
                          <a:latin typeface="Arial" pitchFamily="34" charset="0"/>
                          <a:ea typeface="Times New Roman" pitchFamily="18" charset="0"/>
                          <a:cs typeface="Arial" pitchFamily="34" charset="0"/>
                        </a:rPr>
                        <a:t>-1 </a:t>
                      </a:r>
                      <a:r>
                        <a:rPr kumimoji="0" lang="de-DE"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yr</a:t>
                      </a:r>
                      <a:r>
                        <a:rPr kumimoji="0" lang="de-DE" sz="1600" b="1" i="0" u="none" strike="noStrike" cap="none" normalizeH="0" baseline="30000" smtClean="0">
                          <a:ln>
                            <a:noFill/>
                          </a:ln>
                          <a:solidFill>
                            <a:schemeClr val="tx1"/>
                          </a:solidFill>
                          <a:effectLst/>
                          <a:latin typeface="Arial" pitchFamily="34" charset="0"/>
                          <a:ea typeface="Times New Roman" pitchFamily="18" charset="0"/>
                          <a:cs typeface="Arial" pitchFamily="34" charset="0"/>
                        </a:rPr>
                        <a:t>-1</a:t>
                      </a:r>
                      <a:endParaRPr kumimoji="0" lang="de-DE" sz="1600" b="1"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T="45708" marB="45708" anchor="b" horzOverflow="overflow">
                    <a:lnL w="3175" cap="flat" cmpd="sng" algn="ctr">
                      <a:solidFill>
                        <a:srgbClr val="993300"/>
                      </a:solidFill>
                      <a:prstDash val="solid"/>
                      <a:round/>
                      <a:headEnd type="none" w="sm" len="sm"/>
                      <a:tailEnd type="none" w="sm" len="sm"/>
                    </a:lnL>
                    <a:lnR w="0" cap="flat" cmpd="sng" algn="ctr">
                      <a:solidFill>
                        <a:srgbClr val="993300"/>
                      </a:solidFill>
                      <a:prstDash val="solid"/>
                      <a:round/>
                      <a:headEnd type="none" w="sm" len="sm"/>
                      <a:tailEnd type="none" w="sm" len="sm"/>
                    </a:lnR>
                    <a:lnT w="0" cap="flat" cmpd="sng" algn="ctr">
                      <a:solidFill>
                        <a:srgbClr val="993300"/>
                      </a:solidFill>
                      <a:prstDash val="solid"/>
                      <a:round/>
                      <a:headEnd type="none" w="sm" len="sm"/>
                      <a:tailEnd type="none" w="sm" len="sm"/>
                    </a:lnT>
                    <a:lnB w="0" cap="flat" cmpd="sng" algn="ctr">
                      <a:solidFill>
                        <a:srgbClr val="993300"/>
                      </a:solidFill>
                      <a:prstDash val="solid"/>
                      <a:round/>
                      <a:headEnd type="none" w="sm" len="sm"/>
                      <a:tailEnd type="none" w="sm" len="sm"/>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de-DE" sz="1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34</a:t>
                      </a:r>
                    </a:p>
                  </a:txBody>
                  <a:tcPr marT="45708" marB="45708" anchor="b" horzOverflow="overflow">
                    <a:lnL w="0" cap="flat" cmpd="sng" algn="ctr">
                      <a:solidFill>
                        <a:srgbClr val="993300"/>
                      </a:solidFill>
                      <a:prstDash val="solid"/>
                      <a:round/>
                      <a:headEnd type="none" w="sm" len="sm"/>
                      <a:tailEnd type="none" w="sm" len="sm"/>
                    </a:lnL>
                    <a:lnR w="0" cap="flat" cmpd="sng" algn="ctr">
                      <a:solidFill>
                        <a:srgbClr val="993300"/>
                      </a:solidFill>
                      <a:prstDash val="solid"/>
                      <a:round/>
                      <a:headEnd type="none" w="sm" len="sm"/>
                      <a:tailEnd type="none" w="sm" len="sm"/>
                    </a:lnR>
                    <a:lnT w="0" cap="flat" cmpd="sng" algn="ctr">
                      <a:solidFill>
                        <a:srgbClr val="993300"/>
                      </a:solidFill>
                      <a:prstDash val="solid"/>
                      <a:round/>
                      <a:headEnd type="none" w="sm" len="sm"/>
                      <a:tailEnd type="none" w="sm" len="sm"/>
                    </a:lnT>
                    <a:lnB w="0" cap="flat" cmpd="sng" algn="ctr">
                      <a:solidFill>
                        <a:srgbClr val="993300"/>
                      </a:solidFill>
                      <a:prstDash val="solid"/>
                      <a:round/>
                      <a:headEnd type="none" w="sm" len="sm"/>
                      <a:tailEnd type="none" w="sm" len="sm"/>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de-DE" sz="1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112</a:t>
                      </a:r>
                    </a:p>
                  </a:txBody>
                  <a:tcPr marT="45708" marB="45708" anchor="b" horzOverflow="overflow">
                    <a:lnL w="0" cap="flat" cmpd="sng" algn="ctr">
                      <a:solidFill>
                        <a:srgbClr val="993300"/>
                      </a:solidFill>
                      <a:prstDash val="solid"/>
                      <a:round/>
                      <a:headEnd type="none" w="sm" len="sm"/>
                      <a:tailEnd type="none" w="sm" len="sm"/>
                    </a:lnL>
                    <a:lnR w="0" cap="flat" cmpd="sng" algn="ctr">
                      <a:solidFill>
                        <a:srgbClr val="993300"/>
                      </a:solidFill>
                      <a:prstDash val="solid"/>
                      <a:round/>
                      <a:headEnd type="none" w="sm" len="sm"/>
                      <a:tailEnd type="none" w="sm" len="sm"/>
                    </a:lnR>
                    <a:lnT w="0" cap="flat" cmpd="sng" algn="ctr">
                      <a:solidFill>
                        <a:srgbClr val="993300"/>
                      </a:solidFill>
                      <a:prstDash val="solid"/>
                      <a:round/>
                      <a:headEnd type="none" w="sm" len="sm"/>
                      <a:tailEnd type="none" w="sm" len="sm"/>
                    </a:lnT>
                    <a:lnB w="0" cap="flat" cmpd="sng" algn="ctr">
                      <a:solidFill>
                        <a:srgbClr val="993300"/>
                      </a:solidFill>
                      <a:prstDash val="solid"/>
                      <a:round/>
                      <a:headEnd type="none" w="sm" len="sm"/>
                      <a:tailEnd type="none" w="sm" len="sm"/>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de-DE" sz="1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30 %</a:t>
                      </a:r>
                    </a:p>
                  </a:txBody>
                  <a:tcPr marT="45708" marB="45708" anchor="b" horzOverflow="overflow">
                    <a:lnL w="0" cap="flat" cmpd="sng" algn="ctr">
                      <a:solidFill>
                        <a:srgbClr val="993300"/>
                      </a:solidFill>
                      <a:prstDash val="solid"/>
                      <a:round/>
                      <a:headEnd type="none" w="sm" len="sm"/>
                      <a:tailEnd type="none" w="sm" len="sm"/>
                    </a:lnL>
                    <a:lnR w="0" cap="flat" cmpd="sng" algn="ctr">
                      <a:solidFill>
                        <a:srgbClr val="993300"/>
                      </a:solidFill>
                      <a:prstDash val="solid"/>
                      <a:round/>
                      <a:headEnd type="none" w="sm" len="sm"/>
                      <a:tailEnd type="none" w="sm" len="sm"/>
                    </a:lnR>
                    <a:lnT w="0" cap="flat" cmpd="sng" algn="ctr">
                      <a:solidFill>
                        <a:srgbClr val="993300"/>
                      </a:solidFill>
                      <a:prstDash val="solid"/>
                      <a:round/>
                      <a:headEnd type="none" w="sm" len="sm"/>
                      <a:tailEnd type="none" w="sm" len="sm"/>
                    </a:lnT>
                    <a:lnB w="0" cap="flat" cmpd="sng" algn="ctr">
                      <a:solidFill>
                        <a:srgbClr val="993300"/>
                      </a:solidFill>
                      <a:prstDash val="solid"/>
                      <a:round/>
                      <a:headEnd type="none" w="sm" len="sm"/>
                      <a:tailEnd type="none" w="sm" len="sm"/>
                    </a:lnB>
                    <a:lnTlToBr>
                      <a:noFill/>
                    </a:lnTlToBr>
                    <a:lnBlToTr>
                      <a:noFill/>
                    </a:lnBlToTr>
                    <a:noFill/>
                  </a:tcPr>
                </a:tc>
              </a:tr>
              <a:tr h="434850">
                <a:tc>
                  <a:txBody>
                    <a:bodyPr/>
                    <a:lstStyle/>
                    <a:p>
                      <a:pPr marL="0" marR="0" lvl="0" indent="0" algn="l" defTabSz="623888" rtl="0" eaLnBrk="0" fontAlgn="base" latinLnBrk="0" hangingPunct="0">
                        <a:lnSpc>
                          <a:spcPct val="100000"/>
                        </a:lnSpc>
                        <a:spcBef>
                          <a:spcPct val="10000"/>
                        </a:spcBef>
                        <a:spcAft>
                          <a:spcPct val="10000"/>
                        </a:spcAft>
                        <a:buClr>
                          <a:schemeClr val="tx1"/>
                        </a:buClr>
                        <a:buSzTx/>
                        <a:buFont typeface="Arial" pitchFamily="34" charset="0"/>
                        <a:buNone/>
                        <a:tabLst/>
                      </a:pPr>
                      <a:endParaRPr kumimoji="0" lang="de-DE" sz="1600" b="1" i="0" u="none" strike="noStrike" cap="none" normalizeH="0" baseline="0" smtClean="0">
                        <a:ln>
                          <a:noFill/>
                        </a:ln>
                        <a:solidFill>
                          <a:schemeClr val="tx1"/>
                        </a:solidFill>
                        <a:effectLst/>
                        <a:latin typeface="Arial" pitchFamily="34" charset="0"/>
                        <a:ea typeface="ＭＳ Ｐゴシック" pitchFamily="34" charset="-128"/>
                      </a:endParaRPr>
                    </a:p>
                  </a:txBody>
                  <a:tcPr marT="45708" marB="45708" anchor="b" horzOverflow="overflow">
                    <a:lnL w="3175" cap="flat" cmpd="sng" algn="ctr">
                      <a:solidFill>
                        <a:srgbClr val="993300"/>
                      </a:solidFill>
                      <a:prstDash val="solid"/>
                      <a:round/>
                      <a:headEnd type="none" w="sm" len="sm"/>
                      <a:tailEnd type="none" w="sm" len="sm"/>
                    </a:lnL>
                    <a:lnR w="3175" cap="flat" cmpd="sng" algn="ctr">
                      <a:solidFill>
                        <a:srgbClr val="993300"/>
                      </a:solidFill>
                      <a:prstDash val="solid"/>
                      <a:round/>
                      <a:headEnd type="none" w="sm" len="sm"/>
                      <a:tailEnd type="none" w="sm" len="sm"/>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kg P ha</a:t>
                      </a:r>
                      <a:r>
                        <a:rPr kumimoji="0" lang="de-DE" sz="1600" b="1" i="0" u="none" strike="noStrike" cap="none" normalizeH="0" baseline="30000" smtClean="0">
                          <a:ln>
                            <a:noFill/>
                          </a:ln>
                          <a:solidFill>
                            <a:schemeClr val="tx1"/>
                          </a:solidFill>
                          <a:effectLst/>
                          <a:latin typeface="Arial" pitchFamily="34" charset="0"/>
                          <a:ea typeface="Times New Roman" pitchFamily="18" charset="0"/>
                          <a:cs typeface="Arial" pitchFamily="34" charset="0"/>
                        </a:rPr>
                        <a:t>-1 </a:t>
                      </a:r>
                      <a:r>
                        <a:rPr kumimoji="0" lang="de-DE"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yr</a:t>
                      </a:r>
                      <a:r>
                        <a:rPr kumimoji="0" lang="de-DE" sz="1600" b="1" i="0" u="none" strike="noStrike" cap="none" normalizeH="0" baseline="30000" smtClean="0">
                          <a:ln>
                            <a:noFill/>
                          </a:ln>
                          <a:solidFill>
                            <a:schemeClr val="tx1"/>
                          </a:solidFill>
                          <a:effectLst/>
                          <a:latin typeface="Arial" pitchFamily="34" charset="0"/>
                          <a:ea typeface="Times New Roman" pitchFamily="18" charset="0"/>
                          <a:cs typeface="Arial" pitchFamily="34" charset="0"/>
                        </a:rPr>
                        <a:t>-1</a:t>
                      </a:r>
                      <a:endParaRPr kumimoji="0" lang="de-DE" sz="1600" b="1"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T="45708" marB="45708" anchor="b" horzOverflow="overflow">
                    <a:lnL w="3175" cap="flat" cmpd="sng" algn="ctr">
                      <a:solidFill>
                        <a:srgbClr val="993300"/>
                      </a:solidFill>
                      <a:prstDash val="solid"/>
                      <a:round/>
                      <a:headEnd type="none" w="sm" len="sm"/>
                      <a:tailEnd type="none" w="sm" len="sm"/>
                    </a:lnL>
                    <a:lnR w="0" cap="flat" cmpd="sng" algn="ctr">
                      <a:solidFill>
                        <a:srgbClr val="993300"/>
                      </a:solidFill>
                      <a:prstDash val="solid"/>
                      <a:round/>
                      <a:headEnd type="none" w="sm" len="sm"/>
                      <a:tailEnd type="none" w="sm" len="sm"/>
                    </a:lnR>
                    <a:lnT w="0" cap="flat" cmpd="sng" algn="ctr">
                      <a:solidFill>
                        <a:srgbClr val="993300"/>
                      </a:solidFill>
                      <a:prstDash val="solid"/>
                      <a:round/>
                      <a:headEnd type="none" w="sm" len="sm"/>
                      <a:tailEnd type="none" w="sm" len="sm"/>
                    </a:lnT>
                    <a:lnB w="0" cap="flat" cmpd="sng" algn="ctr">
                      <a:solidFill>
                        <a:srgbClr val="993300"/>
                      </a:solidFill>
                      <a:prstDash val="solid"/>
                      <a:round/>
                      <a:headEnd type="none" w="sm" len="sm"/>
                      <a:tailEnd type="none" w="sm" len="sm"/>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de-DE" sz="1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25</a:t>
                      </a:r>
                    </a:p>
                  </a:txBody>
                  <a:tcPr marT="45708" marB="45708" anchor="b" horzOverflow="overflow">
                    <a:lnL w="0" cap="flat" cmpd="sng" algn="ctr">
                      <a:solidFill>
                        <a:srgbClr val="993300"/>
                      </a:solidFill>
                      <a:prstDash val="solid"/>
                      <a:round/>
                      <a:headEnd type="none" w="sm" len="sm"/>
                      <a:tailEnd type="none" w="sm" len="sm"/>
                    </a:lnL>
                    <a:lnR w="0" cap="flat" cmpd="sng" algn="ctr">
                      <a:solidFill>
                        <a:srgbClr val="993300"/>
                      </a:solidFill>
                      <a:prstDash val="solid"/>
                      <a:round/>
                      <a:headEnd type="none" w="sm" len="sm"/>
                      <a:tailEnd type="none" w="sm" len="sm"/>
                    </a:lnR>
                    <a:lnT w="0" cap="flat" cmpd="sng" algn="ctr">
                      <a:solidFill>
                        <a:srgbClr val="993300"/>
                      </a:solidFill>
                      <a:prstDash val="solid"/>
                      <a:round/>
                      <a:headEnd type="none" w="sm" len="sm"/>
                      <a:tailEnd type="none" w="sm" len="sm"/>
                    </a:lnT>
                    <a:lnB w="0" cap="flat" cmpd="sng" algn="ctr">
                      <a:solidFill>
                        <a:srgbClr val="993300"/>
                      </a:solidFill>
                      <a:prstDash val="solid"/>
                      <a:round/>
                      <a:headEnd type="none" w="sm" len="sm"/>
                      <a:tailEnd type="none" w="sm" len="sm"/>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de-DE" sz="1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40</a:t>
                      </a:r>
                    </a:p>
                  </a:txBody>
                  <a:tcPr marT="45708" marB="45708" anchor="b" horzOverflow="overflow">
                    <a:lnL w="0" cap="flat" cmpd="sng" algn="ctr">
                      <a:solidFill>
                        <a:srgbClr val="993300"/>
                      </a:solidFill>
                      <a:prstDash val="solid"/>
                      <a:round/>
                      <a:headEnd type="none" w="sm" len="sm"/>
                      <a:tailEnd type="none" w="sm" len="sm"/>
                    </a:lnL>
                    <a:lnR w="0" cap="flat" cmpd="sng" algn="ctr">
                      <a:solidFill>
                        <a:srgbClr val="993300"/>
                      </a:solidFill>
                      <a:prstDash val="solid"/>
                      <a:round/>
                      <a:headEnd type="none" w="sm" len="sm"/>
                      <a:tailEnd type="none" w="sm" len="sm"/>
                    </a:lnR>
                    <a:lnT w="0" cap="flat" cmpd="sng" algn="ctr">
                      <a:solidFill>
                        <a:srgbClr val="993300"/>
                      </a:solidFill>
                      <a:prstDash val="solid"/>
                      <a:round/>
                      <a:headEnd type="none" w="sm" len="sm"/>
                      <a:tailEnd type="none" w="sm" len="sm"/>
                    </a:lnT>
                    <a:lnB w="0" cap="flat" cmpd="sng" algn="ctr">
                      <a:solidFill>
                        <a:srgbClr val="993300"/>
                      </a:solidFill>
                      <a:prstDash val="solid"/>
                      <a:round/>
                      <a:headEnd type="none" w="sm" len="sm"/>
                      <a:tailEnd type="none" w="sm" len="sm"/>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de-DE" sz="1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62 %</a:t>
                      </a:r>
                    </a:p>
                  </a:txBody>
                  <a:tcPr marT="45708" marB="45708" anchor="b" horzOverflow="overflow">
                    <a:lnL w="0" cap="flat" cmpd="sng" algn="ctr">
                      <a:solidFill>
                        <a:srgbClr val="993300"/>
                      </a:solidFill>
                      <a:prstDash val="solid"/>
                      <a:round/>
                      <a:headEnd type="none" w="sm" len="sm"/>
                      <a:tailEnd type="none" w="sm" len="sm"/>
                    </a:lnL>
                    <a:lnR w="0" cap="flat" cmpd="sng" algn="ctr">
                      <a:solidFill>
                        <a:srgbClr val="993300"/>
                      </a:solidFill>
                      <a:prstDash val="solid"/>
                      <a:round/>
                      <a:headEnd type="none" w="sm" len="sm"/>
                      <a:tailEnd type="none" w="sm" len="sm"/>
                    </a:lnR>
                    <a:lnT w="0" cap="flat" cmpd="sng" algn="ctr">
                      <a:solidFill>
                        <a:srgbClr val="993300"/>
                      </a:solidFill>
                      <a:prstDash val="solid"/>
                      <a:round/>
                      <a:headEnd type="none" w="sm" len="sm"/>
                      <a:tailEnd type="none" w="sm" len="sm"/>
                    </a:lnT>
                    <a:lnB w="0" cap="flat" cmpd="sng" algn="ctr">
                      <a:solidFill>
                        <a:srgbClr val="993300"/>
                      </a:solidFill>
                      <a:prstDash val="solid"/>
                      <a:round/>
                      <a:headEnd type="none" w="sm" len="sm"/>
                      <a:tailEnd type="none" w="sm" len="sm"/>
                    </a:lnB>
                    <a:lnTlToBr>
                      <a:noFill/>
                    </a:lnTlToBr>
                    <a:lnBlToTr>
                      <a:noFill/>
                    </a:lnBlToTr>
                    <a:noFill/>
                  </a:tcPr>
                </a:tc>
              </a:tr>
              <a:tr h="434850">
                <a:tc>
                  <a:txBody>
                    <a:bodyPr/>
                    <a:lstStyle/>
                    <a:p>
                      <a:pPr marL="0" marR="0" lvl="0" indent="0" algn="l" defTabSz="623888" rtl="0" eaLnBrk="0" fontAlgn="base" latinLnBrk="0" hangingPunct="0">
                        <a:lnSpc>
                          <a:spcPct val="100000"/>
                        </a:lnSpc>
                        <a:spcBef>
                          <a:spcPct val="10000"/>
                        </a:spcBef>
                        <a:spcAft>
                          <a:spcPct val="10000"/>
                        </a:spcAft>
                        <a:buClr>
                          <a:schemeClr val="tx1"/>
                        </a:buClr>
                        <a:buSzTx/>
                        <a:buFont typeface="Arial" pitchFamily="34" charset="0"/>
                        <a:buNone/>
                        <a:tabLst/>
                      </a:pPr>
                      <a:endParaRPr kumimoji="0" lang="de-DE" sz="1600" b="1" i="0" u="none" strike="noStrike" cap="none" normalizeH="0" baseline="0" smtClean="0">
                        <a:ln>
                          <a:noFill/>
                        </a:ln>
                        <a:solidFill>
                          <a:schemeClr val="tx1"/>
                        </a:solidFill>
                        <a:effectLst/>
                        <a:latin typeface="Arial" pitchFamily="34" charset="0"/>
                        <a:ea typeface="ＭＳ Ｐゴシック" pitchFamily="34" charset="-128"/>
                      </a:endParaRPr>
                    </a:p>
                  </a:txBody>
                  <a:tcPr marT="45708" marB="45708" anchor="b" horzOverflow="overflow">
                    <a:lnL w="3175" cap="flat" cmpd="sng" algn="ctr">
                      <a:solidFill>
                        <a:srgbClr val="993300"/>
                      </a:solidFill>
                      <a:prstDash val="solid"/>
                      <a:round/>
                      <a:headEnd type="none" w="sm" len="sm"/>
                      <a:tailEnd type="none" w="sm" len="sm"/>
                    </a:lnL>
                    <a:lnR w="3175" cap="flat" cmpd="sng" algn="ctr">
                      <a:solidFill>
                        <a:srgbClr val="993300"/>
                      </a:solidFill>
                      <a:prstDash val="solid"/>
                      <a:round/>
                      <a:headEnd type="none" w="sm" len="sm"/>
                      <a:tailEnd type="none" w="sm" len="sm"/>
                    </a:lnR>
                    <a:lnT>
                      <a:noFill/>
                    </a:lnT>
                    <a:lnB w="3175" cap="flat" cmpd="sng" algn="ctr">
                      <a:solidFill>
                        <a:srgbClr val="9933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kg K ha</a:t>
                      </a:r>
                      <a:r>
                        <a:rPr kumimoji="0" lang="de-DE" sz="1600" b="1" i="0" u="none" strike="noStrike" cap="none" normalizeH="0" baseline="30000" smtClean="0">
                          <a:ln>
                            <a:noFill/>
                          </a:ln>
                          <a:solidFill>
                            <a:schemeClr val="tx1"/>
                          </a:solidFill>
                          <a:effectLst/>
                          <a:latin typeface="Arial" pitchFamily="34" charset="0"/>
                          <a:ea typeface="Times New Roman" pitchFamily="18" charset="0"/>
                          <a:cs typeface="Arial" pitchFamily="34" charset="0"/>
                        </a:rPr>
                        <a:t>-1 </a:t>
                      </a:r>
                      <a:r>
                        <a:rPr kumimoji="0" lang="de-DE"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yr</a:t>
                      </a:r>
                      <a:r>
                        <a:rPr kumimoji="0" lang="de-DE" sz="1600" b="1" i="0" u="none" strike="noStrike" cap="none" normalizeH="0" baseline="30000" smtClean="0">
                          <a:ln>
                            <a:noFill/>
                          </a:ln>
                          <a:solidFill>
                            <a:schemeClr val="tx1"/>
                          </a:solidFill>
                          <a:effectLst/>
                          <a:latin typeface="Arial" pitchFamily="34" charset="0"/>
                          <a:ea typeface="Times New Roman" pitchFamily="18" charset="0"/>
                          <a:cs typeface="Arial" pitchFamily="34" charset="0"/>
                        </a:rPr>
                        <a:t>-1</a:t>
                      </a:r>
                      <a:endParaRPr kumimoji="0" lang="de-DE" sz="1600" b="1"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T="45708" marB="45708" anchor="b" horzOverflow="overflow">
                    <a:lnL w="3175" cap="flat" cmpd="sng" algn="ctr">
                      <a:solidFill>
                        <a:srgbClr val="993300"/>
                      </a:solidFill>
                      <a:prstDash val="solid"/>
                      <a:round/>
                      <a:headEnd type="none" w="sm" len="sm"/>
                      <a:tailEnd type="none" w="sm" len="sm"/>
                    </a:lnL>
                    <a:lnR w="0" cap="flat" cmpd="sng" algn="ctr">
                      <a:solidFill>
                        <a:srgbClr val="993300"/>
                      </a:solidFill>
                      <a:prstDash val="solid"/>
                      <a:round/>
                      <a:headEnd type="none" w="sm" len="sm"/>
                      <a:tailEnd type="none" w="sm" len="sm"/>
                    </a:lnR>
                    <a:lnT w="0" cap="flat" cmpd="sng" algn="ctr">
                      <a:solidFill>
                        <a:srgbClr val="993300"/>
                      </a:solidFill>
                      <a:prstDash val="solid"/>
                      <a:round/>
                      <a:headEnd type="none" w="sm" len="sm"/>
                      <a:tailEnd type="none" w="sm" len="sm"/>
                    </a:lnT>
                    <a:lnB w="0" cap="flat" cmpd="sng" algn="ctr">
                      <a:solidFill>
                        <a:srgbClr val="993300"/>
                      </a:solidFill>
                      <a:prstDash val="solid"/>
                      <a:round/>
                      <a:headEnd type="none" w="sm" len="sm"/>
                      <a:tailEnd type="none" w="sm" len="sm"/>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de-DE" sz="1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162</a:t>
                      </a:r>
                    </a:p>
                  </a:txBody>
                  <a:tcPr marT="45708" marB="45708" anchor="b" horzOverflow="overflow">
                    <a:lnL w="0" cap="flat" cmpd="sng" algn="ctr">
                      <a:solidFill>
                        <a:srgbClr val="993300"/>
                      </a:solidFill>
                      <a:prstDash val="solid"/>
                      <a:round/>
                      <a:headEnd type="none" w="sm" len="sm"/>
                      <a:tailEnd type="none" w="sm" len="sm"/>
                    </a:lnL>
                    <a:lnR w="0" cap="flat" cmpd="sng" algn="ctr">
                      <a:solidFill>
                        <a:srgbClr val="993300"/>
                      </a:solidFill>
                      <a:prstDash val="solid"/>
                      <a:round/>
                      <a:headEnd type="none" w="sm" len="sm"/>
                      <a:tailEnd type="none" w="sm" len="sm"/>
                    </a:lnR>
                    <a:lnT w="0" cap="flat" cmpd="sng" algn="ctr">
                      <a:solidFill>
                        <a:srgbClr val="993300"/>
                      </a:solidFill>
                      <a:prstDash val="solid"/>
                      <a:round/>
                      <a:headEnd type="none" w="sm" len="sm"/>
                      <a:tailEnd type="none" w="sm" len="sm"/>
                    </a:lnT>
                    <a:lnB w="0" cap="flat" cmpd="sng" algn="ctr">
                      <a:solidFill>
                        <a:srgbClr val="993300"/>
                      </a:solidFill>
                      <a:prstDash val="solid"/>
                      <a:round/>
                      <a:headEnd type="none" w="sm" len="sm"/>
                      <a:tailEnd type="none" w="sm" len="sm"/>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de-DE" sz="1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254</a:t>
                      </a:r>
                    </a:p>
                  </a:txBody>
                  <a:tcPr marT="45708" marB="45708" anchor="b" horzOverflow="overflow">
                    <a:lnL w="0" cap="flat" cmpd="sng" algn="ctr">
                      <a:solidFill>
                        <a:srgbClr val="993300"/>
                      </a:solidFill>
                      <a:prstDash val="solid"/>
                      <a:round/>
                      <a:headEnd type="none" w="sm" len="sm"/>
                      <a:tailEnd type="none" w="sm" len="sm"/>
                    </a:lnL>
                    <a:lnR w="0" cap="flat" cmpd="sng" algn="ctr">
                      <a:solidFill>
                        <a:srgbClr val="993300"/>
                      </a:solidFill>
                      <a:prstDash val="solid"/>
                      <a:round/>
                      <a:headEnd type="none" w="sm" len="sm"/>
                      <a:tailEnd type="none" w="sm" len="sm"/>
                    </a:lnR>
                    <a:lnT w="0" cap="flat" cmpd="sng" algn="ctr">
                      <a:solidFill>
                        <a:srgbClr val="993300"/>
                      </a:solidFill>
                      <a:prstDash val="solid"/>
                      <a:round/>
                      <a:headEnd type="none" w="sm" len="sm"/>
                      <a:tailEnd type="none" w="sm" len="sm"/>
                    </a:lnT>
                    <a:lnB w="0" cap="flat" cmpd="sng" algn="ctr">
                      <a:solidFill>
                        <a:srgbClr val="993300"/>
                      </a:solidFill>
                      <a:prstDash val="solid"/>
                      <a:round/>
                      <a:headEnd type="none" w="sm" len="sm"/>
                      <a:tailEnd type="none" w="sm" len="sm"/>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de-DE" sz="1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64 %</a:t>
                      </a:r>
                    </a:p>
                  </a:txBody>
                  <a:tcPr marT="45708" marB="45708" anchor="b" horzOverflow="overflow">
                    <a:lnL w="0" cap="flat" cmpd="sng" algn="ctr">
                      <a:solidFill>
                        <a:srgbClr val="993300"/>
                      </a:solidFill>
                      <a:prstDash val="solid"/>
                      <a:round/>
                      <a:headEnd type="none" w="sm" len="sm"/>
                      <a:tailEnd type="none" w="sm" len="sm"/>
                    </a:lnL>
                    <a:lnR w="0" cap="flat" cmpd="sng" algn="ctr">
                      <a:solidFill>
                        <a:srgbClr val="993300"/>
                      </a:solidFill>
                      <a:prstDash val="solid"/>
                      <a:round/>
                      <a:headEnd type="none" w="sm" len="sm"/>
                      <a:tailEnd type="none" w="sm" len="sm"/>
                    </a:lnR>
                    <a:lnT w="0" cap="flat" cmpd="sng" algn="ctr">
                      <a:solidFill>
                        <a:srgbClr val="993300"/>
                      </a:solidFill>
                      <a:prstDash val="solid"/>
                      <a:round/>
                      <a:headEnd type="none" w="sm" len="sm"/>
                      <a:tailEnd type="none" w="sm" len="sm"/>
                    </a:lnT>
                    <a:lnB w="0" cap="flat" cmpd="sng" algn="ctr">
                      <a:solidFill>
                        <a:srgbClr val="993300"/>
                      </a:solidFill>
                      <a:prstDash val="solid"/>
                      <a:round/>
                      <a:headEnd type="none" w="sm" len="sm"/>
                      <a:tailEnd type="none" w="sm" len="sm"/>
                    </a:lnB>
                    <a:lnTlToBr>
                      <a:noFill/>
                    </a:lnTlToBr>
                    <a:lnBlToTr>
                      <a:noFill/>
                    </a:lnBlToTr>
                    <a:noFill/>
                  </a:tcPr>
                </a:tc>
              </a:tr>
              <a:tr h="365734">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sz="16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Növényvédőszerhaszn</a:t>
                      </a:r>
                      <a:r>
                        <a:rPr kumimoji="0" lang="hu-HU"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de-DE"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marT="45708" marB="45708" anchor="b" horzOverflow="overflow">
                    <a:lnL w="0" cap="flat" cmpd="sng" algn="ctr">
                      <a:solidFill>
                        <a:srgbClr val="993300"/>
                      </a:solidFill>
                      <a:prstDash val="solid"/>
                      <a:round/>
                      <a:headEnd type="none" w="sm" len="sm"/>
                      <a:tailEnd type="none" w="sm" len="sm"/>
                    </a:lnL>
                    <a:lnR w="0" cap="flat" cmpd="sng" algn="ctr">
                      <a:solidFill>
                        <a:srgbClr val="993300"/>
                      </a:solidFill>
                      <a:prstDash val="solid"/>
                      <a:round/>
                      <a:headEnd type="none" w="sm" len="sm"/>
                      <a:tailEnd type="none" w="sm" len="sm"/>
                    </a:lnR>
                    <a:lnT w="3175" cap="flat" cmpd="sng" algn="ctr">
                      <a:solidFill>
                        <a:srgbClr val="993300"/>
                      </a:solidFill>
                      <a:prstDash val="solid"/>
                      <a:round/>
                      <a:headEnd type="none" w="sm" len="sm"/>
                      <a:tailEnd type="none" w="sm" len="sm"/>
                    </a:lnT>
                    <a:lnB w="0" cap="flat" cmpd="sng" algn="ctr">
                      <a:solidFill>
                        <a:srgbClr val="9933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kg ha</a:t>
                      </a:r>
                      <a:r>
                        <a:rPr kumimoji="0" lang="de-DE" sz="1600" b="1" i="0" u="none" strike="noStrike" cap="none" normalizeH="0" baseline="30000" smtClean="0">
                          <a:ln>
                            <a:noFill/>
                          </a:ln>
                          <a:solidFill>
                            <a:schemeClr val="tx1"/>
                          </a:solidFill>
                          <a:effectLst/>
                          <a:latin typeface="Arial" pitchFamily="34" charset="0"/>
                          <a:ea typeface="Times New Roman" pitchFamily="18" charset="0"/>
                          <a:cs typeface="Arial" pitchFamily="34" charset="0"/>
                        </a:rPr>
                        <a:t>-1 </a:t>
                      </a:r>
                      <a:r>
                        <a:rPr kumimoji="0" lang="de-DE"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yr</a:t>
                      </a:r>
                      <a:r>
                        <a:rPr kumimoji="0" lang="de-DE" sz="1600" b="1" i="0" u="none" strike="noStrike" cap="none" normalizeH="0" baseline="30000" smtClean="0">
                          <a:ln>
                            <a:noFill/>
                          </a:ln>
                          <a:solidFill>
                            <a:schemeClr val="tx1"/>
                          </a:solidFill>
                          <a:effectLst/>
                          <a:latin typeface="Arial" pitchFamily="34" charset="0"/>
                          <a:ea typeface="Times New Roman" pitchFamily="18" charset="0"/>
                          <a:cs typeface="Arial" pitchFamily="34" charset="0"/>
                        </a:rPr>
                        <a:t>-1</a:t>
                      </a:r>
                      <a:endParaRPr kumimoji="0" lang="de-DE" sz="1600" b="1"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T="45708" marB="45708" anchor="b" horzOverflow="overflow">
                    <a:lnL w="0" cap="flat" cmpd="sng" algn="ctr">
                      <a:solidFill>
                        <a:srgbClr val="993300"/>
                      </a:solidFill>
                      <a:prstDash val="solid"/>
                      <a:round/>
                      <a:headEnd type="none" w="sm" len="sm"/>
                      <a:tailEnd type="none" w="sm" len="sm"/>
                    </a:lnL>
                    <a:lnR w="0" cap="flat" cmpd="sng" algn="ctr">
                      <a:solidFill>
                        <a:srgbClr val="993300"/>
                      </a:solidFill>
                      <a:prstDash val="solid"/>
                      <a:round/>
                      <a:headEnd type="none" w="sm" len="sm"/>
                      <a:tailEnd type="none" w="sm" len="sm"/>
                    </a:lnR>
                    <a:lnT w="0" cap="flat" cmpd="sng" algn="ctr">
                      <a:solidFill>
                        <a:srgbClr val="993300"/>
                      </a:solidFill>
                      <a:prstDash val="solid"/>
                      <a:round/>
                      <a:headEnd type="none" w="sm" len="sm"/>
                      <a:tailEnd type="none" w="sm" len="sm"/>
                    </a:lnT>
                    <a:lnB w="0" cap="flat" cmpd="sng" algn="ctr">
                      <a:solidFill>
                        <a:srgbClr val="993300"/>
                      </a:solidFill>
                      <a:prstDash val="solid"/>
                      <a:round/>
                      <a:headEnd type="none" w="sm" len="sm"/>
                      <a:tailEnd type="none" w="sm" len="sm"/>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de-DE" sz="1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1.5</a:t>
                      </a:r>
                    </a:p>
                  </a:txBody>
                  <a:tcPr marT="45708" marB="45708" anchor="b" horzOverflow="overflow">
                    <a:lnL w="0" cap="flat" cmpd="sng" algn="ctr">
                      <a:solidFill>
                        <a:srgbClr val="993300"/>
                      </a:solidFill>
                      <a:prstDash val="solid"/>
                      <a:round/>
                      <a:headEnd type="none" w="sm" len="sm"/>
                      <a:tailEnd type="none" w="sm" len="sm"/>
                    </a:lnL>
                    <a:lnR w="0" cap="flat" cmpd="sng" algn="ctr">
                      <a:solidFill>
                        <a:srgbClr val="993300"/>
                      </a:solidFill>
                      <a:prstDash val="solid"/>
                      <a:round/>
                      <a:headEnd type="none" w="sm" len="sm"/>
                      <a:tailEnd type="none" w="sm" len="sm"/>
                    </a:lnR>
                    <a:lnT w="0" cap="flat" cmpd="sng" algn="ctr">
                      <a:solidFill>
                        <a:srgbClr val="993300"/>
                      </a:solidFill>
                      <a:prstDash val="solid"/>
                      <a:round/>
                      <a:headEnd type="none" w="sm" len="sm"/>
                      <a:tailEnd type="none" w="sm" len="sm"/>
                    </a:lnT>
                    <a:lnB w="0" cap="flat" cmpd="sng" algn="ctr">
                      <a:solidFill>
                        <a:srgbClr val="993300"/>
                      </a:solidFill>
                      <a:prstDash val="solid"/>
                      <a:round/>
                      <a:headEnd type="none" w="sm" len="sm"/>
                      <a:tailEnd type="none" w="sm" len="sm"/>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de-DE" sz="1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42</a:t>
                      </a:r>
                    </a:p>
                  </a:txBody>
                  <a:tcPr marT="45708" marB="45708" anchor="b" horzOverflow="overflow">
                    <a:lnL w="0" cap="flat" cmpd="sng" algn="ctr">
                      <a:solidFill>
                        <a:srgbClr val="993300"/>
                      </a:solidFill>
                      <a:prstDash val="solid"/>
                      <a:round/>
                      <a:headEnd type="none" w="sm" len="sm"/>
                      <a:tailEnd type="none" w="sm" len="sm"/>
                    </a:lnL>
                    <a:lnR w="0" cap="flat" cmpd="sng" algn="ctr">
                      <a:solidFill>
                        <a:srgbClr val="993300"/>
                      </a:solidFill>
                      <a:prstDash val="solid"/>
                      <a:round/>
                      <a:headEnd type="none" w="sm" len="sm"/>
                      <a:tailEnd type="none" w="sm" len="sm"/>
                    </a:lnR>
                    <a:lnT w="0" cap="flat" cmpd="sng" algn="ctr">
                      <a:solidFill>
                        <a:srgbClr val="993300"/>
                      </a:solidFill>
                      <a:prstDash val="solid"/>
                      <a:round/>
                      <a:headEnd type="none" w="sm" len="sm"/>
                      <a:tailEnd type="none" w="sm" len="sm"/>
                    </a:lnT>
                    <a:lnB w="0" cap="flat" cmpd="sng" algn="ctr">
                      <a:solidFill>
                        <a:srgbClr val="993300"/>
                      </a:solidFill>
                      <a:prstDash val="solid"/>
                      <a:round/>
                      <a:headEnd type="none" w="sm" len="sm"/>
                      <a:tailEnd type="none" w="sm" len="sm"/>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de-DE" sz="1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4 %</a:t>
                      </a:r>
                    </a:p>
                  </a:txBody>
                  <a:tcPr marT="45708" marB="45708" anchor="b" horzOverflow="overflow">
                    <a:lnL w="0" cap="flat" cmpd="sng" algn="ctr">
                      <a:solidFill>
                        <a:srgbClr val="993300"/>
                      </a:solidFill>
                      <a:prstDash val="solid"/>
                      <a:round/>
                      <a:headEnd type="none" w="sm" len="sm"/>
                      <a:tailEnd type="none" w="sm" len="sm"/>
                    </a:lnL>
                    <a:lnR w="0" cap="flat" cmpd="sng" algn="ctr">
                      <a:solidFill>
                        <a:srgbClr val="993300"/>
                      </a:solidFill>
                      <a:prstDash val="solid"/>
                      <a:round/>
                      <a:headEnd type="none" w="sm" len="sm"/>
                      <a:tailEnd type="none" w="sm" len="sm"/>
                    </a:lnR>
                    <a:lnT w="0" cap="flat" cmpd="sng" algn="ctr">
                      <a:solidFill>
                        <a:srgbClr val="993300"/>
                      </a:solidFill>
                      <a:prstDash val="solid"/>
                      <a:round/>
                      <a:headEnd type="none" w="sm" len="sm"/>
                      <a:tailEnd type="none" w="sm" len="sm"/>
                    </a:lnT>
                    <a:lnB w="0" cap="flat" cmpd="sng" algn="ctr">
                      <a:solidFill>
                        <a:srgbClr val="993300"/>
                      </a:solidFill>
                      <a:prstDash val="solid"/>
                      <a:round/>
                      <a:headEnd type="none" w="sm" len="sm"/>
                      <a:tailEnd type="none" w="sm" len="sm"/>
                    </a:lnB>
                    <a:lnTlToBr>
                      <a:noFill/>
                    </a:lnTlToBr>
                    <a:lnBlToTr>
                      <a:noFill/>
                    </a:lnBlToTr>
                    <a:noFill/>
                  </a:tcPr>
                </a:tc>
              </a:tr>
              <a:tr h="365734">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Üzemanyag használat</a:t>
                      </a:r>
                      <a:endParaRPr kumimoji="0" lang="de-DE"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marT="45708" marB="45708" anchor="b" horzOverflow="overflow">
                    <a:lnL w="0" cap="flat" cmpd="sng" algn="ctr">
                      <a:solidFill>
                        <a:srgbClr val="993300"/>
                      </a:solidFill>
                      <a:prstDash val="solid"/>
                      <a:round/>
                      <a:headEnd type="none" w="sm" len="sm"/>
                      <a:tailEnd type="none" w="sm" len="sm"/>
                    </a:lnL>
                    <a:lnR w="0" cap="flat" cmpd="sng" algn="ctr">
                      <a:solidFill>
                        <a:srgbClr val="993300"/>
                      </a:solidFill>
                      <a:prstDash val="solid"/>
                      <a:round/>
                      <a:headEnd type="none" w="sm" len="sm"/>
                      <a:tailEnd type="none" w="sm" len="sm"/>
                    </a:lnR>
                    <a:lnT w="0" cap="flat" cmpd="sng" algn="ctr">
                      <a:solidFill>
                        <a:srgbClr val="993300"/>
                      </a:solidFill>
                      <a:prstDash val="solid"/>
                      <a:round/>
                      <a:headEnd type="none" w="sm" len="sm"/>
                      <a:tailEnd type="none" w="sm" len="sm"/>
                    </a:lnT>
                    <a:lnB w="0" cap="flat" cmpd="sng" algn="ctr">
                      <a:solidFill>
                        <a:srgbClr val="9933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L ha</a:t>
                      </a:r>
                      <a:r>
                        <a:rPr kumimoji="0" lang="de-DE" sz="1600" b="1" i="0" u="none" strike="noStrike" cap="none" normalizeH="0" baseline="30000" smtClean="0">
                          <a:ln>
                            <a:noFill/>
                          </a:ln>
                          <a:solidFill>
                            <a:schemeClr val="tx1"/>
                          </a:solidFill>
                          <a:effectLst/>
                          <a:latin typeface="Arial" pitchFamily="34" charset="0"/>
                          <a:ea typeface="Times New Roman" pitchFamily="18" charset="0"/>
                          <a:cs typeface="Arial" pitchFamily="34" charset="0"/>
                        </a:rPr>
                        <a:t>-1 </a:t>
                      </a:r>
                      <a:r>
                        <a:rPr kumimoji="0" lang="de-DE"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yr</a:t>
                      </a:r>
                      <a:r>
                        <a:rPr kumimoji="0" lang="de-DE" sz="1600" b="1" i="0" u="none" strike="noStrike" cap="none" normalizeH="0" baseline="30000" smtClean="0">
                          <a:ln>
                            <a:noFill/>
                          </a:ln>
                          <a:solidFill>
                            <a:schemeClr val="tx1"/>
                          </a:solidFill>
                          <a:effectLst/>
                          <a:latin typeface="Arial" pitchFamily="34" charset="0"/>
                          <a:ea typeface="Times New Roman" pitchFamily="18" charset="0"/>
                          <a:cs typeface="Arial" pitchFamily="34" charset="0"/>
                        </a:rPr>
                        <a:t>-1</a:t>
                      </a:r>
                      <a:endParaRPr kumimoji="0" lang="de-DE" sz="1600" b="1"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T="45708" marB="45708" anchor="b" horzOverflow="overflow">
                    <a:lnL w="0" cap="flat" cmpd="sng" algn="ctr">
                      <a:solidFill>
                        <a:srgbClr val="993300"/>
                      </a:solidFill>
                      <a:prstDash val="solid"/>
                      <a:round/>
                      <a:headEnd type="none" w="sm" len="sm"/>
                      <a:tailEnd type="none" w="sm" len="sm"/>
                    </a:lnL>
                    <a:lnR w="0" cap="flat" cmpd="sng" algn="ctr">
                      <a:solidFill>
                        <a:srgbClr val="993300"/>
                      </a:solidFill>
                      <a:prstDash val="solid"/>
                      <a:round/>
                      <a:headEnd type="none" w="sm" len="sm"/>
                      <a:tailEnd type="none" w="sm" len="sm"/>
                    </a:lnR>
                    <a:lnT w="0" cap="flat" cmpd="sng" algn="ctr">
                      <a:solidFill>
                        <a:srgbClr val="993300"/>
                      </a:solidFill>
                      <a:prstDash val="solid"/>
                      <a:round/>
                      <a:headEnd type="none" w="sm" len="sm"/>
                      <a:tailEnd type="none" w="sm" len="sm"/>
                    </a:lnT>
                    <a:lnB w="0" cap="flat" cmpd="sng" algn="ctr">
                      <a:solidFill>
                        <a:srgbClr val="993300"/>
                      </a:solidFill>
                      <a:prstDash val="solid"/>
                      <a:round/>
                      <a:headEnd type="none" w="sm" len="sm"/>
                      <a:tailEnd type="none" w="sm" len="sm"/>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de-DE" sz="1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808</a:t>
                      </a:r>
                    </a:p>
                  </a:txBody>
                  <a:tcPr marT="45708" marB="45708" anchor="b" horzOverflow="overflow">
                    <a:lnL w="0" cap="flat" cmpd="sng" algn="ctr">
                      <a:solidFill>
                        <a:srgbClr val="993300"/>
                      </a:solidFill>
                      <a:prstDash val="solid"/>
                      <a:round/>
                      <a:headEnd type="none" w="sm" len="sm"/>
                      <a:tailEnd type="none" w="sm" len="sm"/>
                    </a:lnL>
                    <a:lnR w="0" cap="flat" cmpd="sng" algn="ctr">
                      <a:solidFill>
                        <a:srgbClr val="993300"/>
                      </a:solidFill>
                      <a:prstDash val="solid"/>
                      <a:round/>
                      <a:headEnd type="none" w="sm" len="sm"/>
                      <a:tailEnd type="none" w="sm" len="sm"/>
                    </a:lnR>
                    <a:lnT w="0" cap="flat" cmpd="sng" algn="ctr">
                      <a:solidFill>
                        <a:srgbClr val="993300"/>
                      </a:solidFill>
                      <a:prstDash val="solid"/>
                      <a:round/>
                      <a:headEnd type="none" w="sm" len="sm"/>
                      <a:tailEnd type="none" w="sm" len="sm"/>
                    </a:lnT>
                    <a:lnB w="0" cap="flat" cmpd="sng" algn="ctr">
                      <a:solidFill>
                        <a:srgbClr val="993300"/>
                      </a:solidFill>
                      <a:prstDash val="solid"/>
                      <a:round/>
                      <a:headEnd type="none" w="sm" len="sm"/>
                      <a:tailEnd type="none" w="sm" len="sm"/>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de-DE" sz="1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924</a:t>
                      </a:r>
                    </a:p>
                  </a:txBody>
                  <a:tcPr marT="45708" marB="45708" anchor="b" horzOverflow="overflow">
                    <a:lnL w="0" cap="flat" cmpd="sng" algn="ctr">
                      <a:solidFill>
                        <a:srgbClr val="993300"/>
                      </a:solidFill>
                      <a:prstDash val="solid"/>
                      <a:round/>
                      <a:headEnd type="none" w="sm" len="sm"/>
                      <a:tailEnd type="none" w="sm" len="sm"/>
                    </a:lnL>
                    <a:lnR w="0" cap="flat" cmpd="sng" algn="ctr">
                      <a:solidFill>
                        <a:srgbClr val="993300"/>
                      </a:solidFill>
                      <a:prstDash val="solid"/>
                      <a:round/>
                      <a:headEnd type="none" w="sm" len="sm"/>
                      <a:tailEnd type="none" w="sm" len="sm"/>
                    </a:lnR>
                    <a:lnT w="0" cap="flat" cmpd="sng" algn="ctr">
                      <a:solidFill>
                        <a:srgbClr val="993300"/>
                      </a:solidFill>
                      <a:prstDash val="solid"/>
                      <a:round/>
                      <a:headEnd type="none" w="sm" len="sm"/>
                      <a:tailEnd type="none" w="sm" len="sm"/>
                    </a:lnT>
                    <a:lnB w="0" cap="flat" cmpd="sng" algn="ctr">
                      <a:solidFill>
                        <a:srgbClr val="993300"/>
                      </a:solidFill>
                      <a:prstDash val="solid"/>
                      <a:round/>
                      <a:headEnd type="none" w="sm" len="sm"/>
                      <a:tailEnd type="none" w="sm" len="sm"/>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de-DE" sz="1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87 %</a:t>
                      </a:r>
                    </a:p>
                  </a:txBody>
                  <a:tcPr marT="45708" marB="45708" anchor="b" horzOverflow="overflow">
                    <a:lnL w="0" cap="flat" cmpd="sng" algn="ctr">
                      <a:solidFill>
                        <a:srgbClr val="993300"/>
                      </a:solidFill>
                      <a:prstDash val="solid"/>
                      <a:round/>
                      <a:headEnd type="none" w="sm" len="sm"/>
                      <a:tailEnd type="none" w="sm" len="sm"/>
                    </a:lnL>
                    <a:lnR w="0" cap="flat" cmpd="sng" algn="ctr">
                      <a:solidFill>
                        <a:srgbClr val="993300"/>
                      </a:solidFill>
                      <a:prstDash val="solid"/>
                      <a:round/>
                      <a:headEnd type="none" w="sm" len="sm"/>
                      <a:tailEnd type="none" w="sm" len="sm"/>
                    </a:lnR>
                    <a:lnT w="0" cap="flat" cmpd="sng" algn="ctr">
                      <a:solidFill>
                        <a:srgbClr val="993300"/>
                      </a:solidFill>
                      <a:prstDash val="solid"/>
                      <a:round/>
                      <a:headEnd type="none" w="sm" len="sm"/>
                      <a:tailEnd type="none" w="sm" len="sm"/>
                    </a:lnT>
                    <a:lnB w="0" cap="flat" cmpd="sng" algn="ctr">
                      <a:solidFill>
                        <a:srgbClr val="993300"/>
                      </a:solidFill>
                      <a:prstDash val="solid"/>
                      <a:round/>
                      <a:headEnd type="none" w="sm" len="sm"/>
                      <a:tailEnd type="none" w="sm" len="sm"/>
                    </a:lnB>
                    <a:lnTlToBr>
                      <a:noFill/>
                    </a:lnTlToBr>
                    <a:lnBlToTr>
                      <a:noFill/>
                    </a:lnBlToTr>
                    <a:noFill/>
                  </a:tcPr>
                </a:tc>
              </a:tr>
              <a:tr h="57909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Összes terméshozam a 28 évre</a:t>
                      </a:r>
                      <a:endParaRPr kumimoji="0" lang="en-GB"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marT="45708" marB="45708" anchor="b" horzOverflow="overflow">
                    <a:lnL w="0" cap="flat" cmpd="sng" algn="ctr">
                      <a:solidFill>
                        <a:srgbClr val="993300"/>
                      </a:solidFill>
                      <a:prstDash val="solid"/>
                      <a:round/>
                      <a:headEnd type="none" w="sm" len="sm"/>
                      <a:tailEnd type="none" w="sm" len="sm"/>
                    </a:lnL>
                    <a:lnR w="0" cap="flat" cmpd="sng" algn="ctr">
                      <a:solidFill>
                        <a:srgbClr val="993300"/>
                      </a:solidFill>
                      <a:prstDash val="solid"/>
                      <a:round/>
                      <a:headEnd type="none" w="sm" len="sm"/>
                      <a:tailEnd type="none" w="sm" len="sm"/>
                    </a:lnR>
                    <a:lnT w="0" cap="flat" cmpd="sng" algn="ctr">
                      <a:solidFill>
                        <a:srgbClr val="993300"/>
                      </a:solidFill>
                      <a:prstDash val="solid"/>
                      <a:round/>
                      <a:headEnd type="none" w="sm" len="sm"/>
                      <a:tailEnd type="none" w="sm" len="sm"/>
                    </a:lnT>
                    <a:lnB w="0" cap="flat" cmpd="sng" algn="ctr">
                      <a:solidFill>
                        <a:srgbClr val="9933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marT="45708" marB="45708" anchor="b" horzOverflow="overflow">
                    <a:lnL w="0" cap="flat" cmpd="sng" algn="ctr">
                      <a:solidFill>
                        <a:srgbClr val="993300"/>
                      </a:solidFill>
                      <a:prstDash val="solid"/>
                      <a:round/>
                      <a:headEnd type="none" w="sm" len="sm"/>
                      <a:tailEnd type="none" w="sm" len="sm"/>
                    </a:lnL>
                    <a:lnR w="0" cap="flat" cmpd="sng" algn="ctr">
                      <a:solidFill>
                        <a:srgbClr val="993300"/>
                      </a:solidFill>
                      <a:prstDash val="solid"/>
                      <a:round/>
                      <a:headEnd type="none" w="sm" len="sm"/>
                      <a:tailEnd type="none" w="sm" len="sm"/>
                    </a:lnR>
                    <a:lnT w="0" cap="flat" cmpd="sng" algn="ctr">
                      <a:solidFill>
                        <a:srgbClr val="993300"/>
                      </a:solidFill>
                      <a:prstDash val="solid"/>
                      <a:round/>
                      <a:headEnd type="none" w="sm" len="sm"/>
                      <a:tailEnd type="none" w="sm" len="sm"/>
                    </a:lnT>
                    <a:lnB w="0" cap="flat" cmpd="sng" algn="ctr">
                      <a:solidFill>
                        <a:srgbClr val="993300"/>
                      </a:solidFill>
                      <a:prstDash val="solid"/>
                      <a:round/>
                      <a:headEnd type="none" w="sm" len="sm"/>
                      <a:tailEnd type="none" w="sm" len="sm"/>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83</a:t>
                      </a:r>
                    </a:p>
                  </a:txBody>
                  <a:tcPr marT="45708" marB="45708" anchor="b" horzOverflow="overflow">
                    <a:lnL w="0" cap="flat" cmpd="sng" algn="ctr">
                      <a:solidFill>
                        <a:srgbClr val="993300"/>
                      </a:solidFill>
                      <a:prstDash val="solid"/>
                      <a:round/>
                      <a:headEnd type="none" w="sm" len="sm"/>
                      <a:tailEnd type="none" w="sm" len="sm"/>
                    </a:lnL>
                    <a:lnR w="0" cap="flat" cmpd="sng" algn="ctr">
                      <a:solidFill>
                        <a:srgbClr val="993300"/>
                      </a:solidFill>
                      <a:prstDash val="solid"/>
                      <a:round/>
                      <a:headEnd type="none" w="sm" len="sm"/>
                      <a:tailEnd type="none" w="sm" len="sm"/>
                    </a:lnR>
                    <a:lnT w="0" cap="flat" cmpd="sng" algn="ctr">
                      <a:solidFill>
                        <a:srgbClr val="993300"/>
                      </a:solidFill>
                      <a:prstDash val="solid"/>
                      <a:round/>
                      <a:headEnd type="none" w="sm" len="sm"/>
                      <a:tailEnd type="none" w="sm" len="sm"/>
                    </a:lnT>
                    <a:lnB w="0" cap="flat" cmpd="sng" algn="ctr">
                      <a:solidFill>
                        <a:srgbClr val="993300"/>
                      </a:solidFill>
                      <a:prstDash val="solid"/>
                      <a:round/>
                      <a:headEnd type="none" w="sm" len="sm"/>
                      <a:tailEnd type="none" w="sm" len="sm"/>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100</a:t>
                      </a:r>
                    </a:p>
                  </a:txBody>
                  <a:tcPr marT="45708" marB="45708" anchor="b" horzOverflow="overflow">
                    <a:lnL w="0" cap="flat" cmpd="sng" algn="ctr">
                      <a:solidFill>
                        <a:srgbClr val="993300"/>
                      </a:solidFill>
                      <a:prstDash val="solid"/>
                      <a:round/>
                      <a:headEnd type="none" w="sm" len="sm"/>
                      <a:tailEnd type="none" w="sm" len="sm"/>
                    </a:lnL>
                    <a:lnR w="0" cap="flat" cmpd="sng" algn="ctr">
                      <a:solidFill>
                        <a:srgbClr val="993300"/>
                      </a:solidFill>
                      <a:prstDash val="solid"/>
                      <a:round/>
                      <a:headEnd type="none" w="sm" len="sm"/>
                      <a:tailEnd type="none" w="sm" len="sm"/>
                    </a:lnR>
                    <a:lnT w="0" cap="flat" cmpd="sng" algn="ctr">
                      <a:solidFill>
                        <a:srgbClr val="993300"/>
                      </a:solidFill>
                      <a:prstDash val="solid"/>
                      <a:round/>
                      <a:headEnd type="none" w="sm" len="sm"/>
                      <a:tailEnd type="none" w="sm" len="sm"/>
                    </a:lnT>
                    <a:lnB w="0" cap="flat" cmpd="sng" algn="ctr">
                      <a:solidFill>
                        <a:srgbClr val="993300"/>
                      </a:solidFill>
                      <a:prstDash val="solid"/>
                      <a:round/>
                      <a:headEnd type="none" w="sm" len="sm"/>
                      <a:tailEnd type="none" w="sm" len="sm"/>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83 %</a:t>
                      </a:r>
                    </a:p>
                  </a:txBody>
                  <a:tcPr marT="45708" marB="45708" anchor="b" horzOverflow="overflow">
                    <a:lnL w="0" cap="flat" cmpd="sng" algn="ctr">
                      <a:solidFill>
                        <a:srgbClr val="993300"/>
                      </a:solidFill>
                      <a:prstDash val="solid"/>
                      <a:round/>
                      <a:headEnd type="none" w="sm" len="sm"/>
                      <a:tailEnd type="none" w="sm" len="sm"/>
                    </a:lnL>
                    <a:lnR w="0" cap="flat" cmpd="sng" algn="ctr">
                      <a:solidFill>
                        <a:srgbClr val="993300"/>
                      </a:solidFill>
                      <a:prstDash val="solid"/>
                      <a:round/>
                      <a:headEnd type="none" w="sm" len="sm"/>
                      <a:tailEnd type="none" w="sm" len="sm"/>
                    </a:lnR>
                    <a:lnT w="0" cap="flat" cmpd="sng" algn="ctr">
                      <a:solidFill>
                        <a:srgbClr val="993300"/>
                      </a:solidFill>
                      <a:prstDash val="solid"/>
                      <a:round/>
                      <a:headEnd type="none" w="sm" len="sm"/>
                      <a:tailEnd type="none" w="sm" len="sm"/>
                    </a:lnT>
                    <a:lnB w="0" cap="flat" cmpd="sng" algn="ctr">
                      <a:solidFill>
                        <a:srgbClr val="993300"/>
                      </a:solidFill>
                      <a:prstDash val="solid"/>
                      <a:round/>
                      <a:headEnd type="none" w="sm" len="sm"/>
                      <a:tailEnd type="none" w="sm" len="sm"/>
                    </a:lnB>
                    <a:lnTlToBr>
                      <a:noFill/>
                    </a:lnTlToBr>
                    <a:lnBlToTr>
                      <a:noFill/>
                    </a:lnBlToTr>
                    <a:noFill/>
                  </a:tcPr>
                </a:tc>
              </a:tr>
              <a:tr h="57909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Talaj </a:t>
                      </a:r>
                      <a:r>
                        <a:rPr kumimoji="0" lang="hu-HU" sz="16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mikrobiális</a:t>
                      </a:r>
                      <a:r>
                        <a:rPr kumimoji="0" lang="hu-HU"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biomassza </a:t>
                      </a:r>
                      <a:r>
                        <a:rPr kumimoji="0" lang="en-GB"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„output“</a:t>
                      </a:r>
                    </a:p>
                  </a:txBody>
                  <a:tcPr marT="45708" marB="45708" anchor="b" horzOverflow="overflow">
                    <a:lnL w="0" cap="flat" cmpd="sng" algn="ctr">
                      <a:solidFill>
                        <a:srgbClr val="993300"/>
                      </a:solidFill>
                      <a:prstDash val="solid"/>
                      <a:round/>
                      <a:headEnd type="none" w="sm" len="sm"/>
                      <a:tailEnd type="none" w="sm" len="sm"/>
                    </a:lnL>
                    <a:lnR w="0" cap="flat" cmpd="sng" algn="ctr">
                      <a:solidFill>
                        <a:srgbClr val="993300"/>
                      </a:solidFill>
                      <a:prstDash val="solid"/>
                      <a:round/>
                      <a:headEnd type="none" w="sm" len="sm"/>
                      <a:tailEnd type="none" w="sm" len="sm"/>
                    </a:lnR>
                    <a:lnT w="0" cap="flat" cmpd="sng" algn="ctr">
                      <a:solidFill>
                        <a:srgbClr val="993300"/>
                      </a:solidFill>
                      <a:prstDash val="solid"/>
                      <a:round/>
                      <a:headEnd type="none" w="sm" len="sm"/>
                      <a:tailEnd type="none" w="sm" len="sm"/>
                    </a:lnT>
                    <a:lnB w="25400" cap="flat" cmpd="sng" algn="ctr">
                      <a:solidFill>
                        <a:srgbClr val="9933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ton</a:t>
                      </a:r>
                      <a:r>
                        <a:rPr kumimoji="0" lang="hu-HU"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na</a:t>
                      </a:r>
                      <a:r>
                        <a:rPr kumimoji="0" lang="en-GB"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ha</a:t>
                      </a:r>
                      <a:r>
                        <a:rPr kumimoji="0" lang="en-GB" sz="1600"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-1</a:t>
                      </a:r>
                      <a:endParaRPr kumimoji="0" lang="en-GB"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marT="45708" marB="45708" anchor="b" horzOverflow="overflow">
                    <a:lnL w="0" cap="flat" cmpd="sng" algn="ctr">
                      <a:solidFill>
                        <a:srgbClr val="993300"/>
                      </a:solidFill>
                      <a:prstDash val="solid"/>
                      <a:round/>
                      <a:headEnd type="none" w="sm" len="sm"/>
                      <a:tailEnd type="none" w="sm" len="sm"/>
                    </a:lnL>
                    <a:lnR w="0" cap="flat" cmpd="sng" algn="ctr">
                      <a:solidFill>
                        <a:srgbClr val="993300"/>
                      </a:solidFill>
                      <a:prstDash val="solid"/>
                      <a:round/>
                      <a:headEnd type="none" w="sm" len="sm"/>
                      <a:tailEnd type="none" w="sm" len="sm"/>
                    </a:lnR>
                    <a:lnT w="0" cap="flat" cmpd="sng" algn="ctr">
                      <a:solidFill>
                        <a:srgbClr val="993300"/>
                      </a:solidFill>
                      <a:prstDash val="solid"/>
                      <a:round/>
                      <a:headEnd type="none" w="sm" len="sm"/>
                      <a:tailEnd type="none" w="sm" len="sm"/>
                    </a:lnT>
                    <a:lnB w="25400" cap="flat" cmpd="sng" algn="ctr">
                      <a:solidFill>
                        <a:srgbClr val="993300"/>
                      </a:solidFill>
                      <a:prstDash val="solid"/>
                      <a:round/>
                      <a:headEnd type="none" w="sm" len="sm"/>
                      <a:tailEnd type="none" w="sm" len="sm"/>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40</a:t>
                      </a:r>
                    </a:p>
                  </a:txBody>
                  <a:tcPr marT="45708" marB="45708" anchor="b" horzOverflow="overflow">
                    <a:lnL w="0" cap="flat" cmpd="sng" algn="ctr">
                      <a:solidFill>
                        <a:srgbClr val="993300"/>
                      </a:solidFill>
                      <a:prstDash val="solid"/>
                      <a:round/>
                      <a:headEnd type="none" w="sm" len="sm"/>
                      <a:tailEnd type="none" w="sm" len="sm"/>
                    </a:lnL>
                    <a:lnR w="0" cap="flat" cmpd="sng" algn="ctr">
                      <a:solidFill>
                        <a:srgbClr val="993300"/>
                      </a:solidFill>
                      <a:prstDash val="solid"/>
                      <a:round/>
                      <a:headEnd type="none" w="sm" len="sm"/>
                      <a:tailEnd type="none" w="sm" len="sm"/>
                    </a:lnR>
                    <a:lnT w="0" cap="flat" cmpd="sng" algn="ctr">
                      <a:solidFill>
                        <a:srgbClr val="993300"/>
                      </a:solidFill>
                      <a:prstDash val="solid"/>
                      <a:round/>
                      <a:headEnd type="none" w="sm" len="sm"/>
                      <a:tailEnd type="none" w="sm" len="sm"/>
                    </a:lnT>
                    <a:lnB w="25400" cap="flat" cmpd="sng" algn="ctr">
                      <a:solidFill>
                        <a:srgbClr val="993300"/>
                      </a:solidFill>
                      <a:prstDash val="solid"/>
                      <a:round/>
                      <a:headEnd type="none" w="sm" len="sm"/>
                      <a:tailEnd type="none" w="sm" len="sm"/>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24</a:t>
                      </a:r>
                    </a:p>
                  </a:txBody>
                  <a:tcPr marT="45708" marB="45708" anchor="b" horzOverflow="overflow">
                    <a:lnL w="0" cap="flat" cmpd="sng" algn="ctr">
                      <a:solidFill>
                        <a:srgbClr val="993300"/>
                      </a:solidFill>
                      <a:prstDash val="solid"/>
                      <a:round/>
                      <a:headEnd type="none" w="sm" len="sm"/>
                      <a:tailEnd type="none" w="sm" len="sm"/>
                    </a:lnL>
                    <a:lnR w="0" cap="flat" cmpd="sng" algn="ctr">
                      <a:solidFill>
                        <a:srgbClr val="993300"/>
                      </a:solidFill>
                      <a:prstDash val="solid"/>
                      <a:round/>
                      <a:headEnd type="none" w="sm" len="sm"/>
                      <a:tailEnd type="none" w="sm" len="sm"/>
                    </a:lnR>
                    <a:lnT w="0" cap="flat" cmpd="sng" algn="ctr">
                      <a:solidFill>
                        <a:srgbClr val="993300"/>
                      </a:solidFill>
                      <a:prstDash val="solid"/>
                      <a:round/>
                      <a:headEnd type="none" w="sm" len="sm"/>
                      <a:tailEnd type="none" w="sm" len="sm"/>
                    </a:lnT>
                    <a:lnB w="25400" cap="flat" cmpd="sng" algn="ctr">
                      <a:solidFill>
                        <a:srgbClr val="993300"/>
                      </a:solidFill>
                      <a:prstDash val="solid"/>
                      <a:round/>
                      <a:headEnd type="none" w="sm" len="sm"/>
                      <a:tailEnd type="none" w="sm" len="sm"/>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167 %</a:t>
                      </a:r>
                    </a:p>
                  </a:txBody>
                  <a:tcPr marT="45708" marB="45708" anchor="b" horzOverflow="overflow">
                    <a:lnL w="0" cap="flat" cmpd="sng" algn="ctr">
                      <a:solidFill>
                        <a:srgbClr val="993300"/>
                      </a:solidFill>
                      <a:prstDash val="solid"/>
                      <a:round/>
                      <a:headEnd type="none" w="sm" len="sm"/>
                      <a:tailEnd type="none" w="sm" len="sm"/>
                    </a:lnL>
                    <a:lnR w="0" cap="flat" cmpd="sng" algn="ctr">
                      <a:solidFill>
                        <a:srgbClr val="993300"/>
                      </a:solidFill>
                      <a:prstDash val="solid"/>
                      <a:round/>
                      <a:headEnd type="none" w="sm" len="sm"/>
                      <a:tailEnd type="none" w="sm" len="sm"/>
                    </a:lnR>
                    <a:lnT w="0" cap="flat" cmpd="sng" algn="ctr">
                      <a:solidFill>
                        <a:srgbClr val="993300"/>
                      </a:solidFill>
                      <a:prstDash val="solid"/>
                      <a:round/>
                      <a:headEnd type="none" w="sm" len="sm"/>
                      <a:tailEnd type="none" w="sm" len="sm"/>
                    </a:lnT>
                    <a:lnB w="25400" cap="flat" cmpd="sng" algn="ctr">
                      <a:solidFill>
                        <a:srgbClr val="993300"/>
                      </a:solidFill>
                      <a:prstDash val="solid"/>
                      <a:round/>
                      <a:headEnd type="none" w="sm" len="sm"/>
                      <a:tailEnd type="none" w="sm" len="sm"/>
                    </a:lnB>
                    <a:lnTlToBr>
                      <a:noFill/>
                    </a:lnTlToBr>
                    <a:lnBlToTr>
                      <a:noFill/>
                    </a:lnBlToTr>
                    <a:noFill/>
                  </a:tcPr>
                </a:tc>
              </a:tr>
            </a:tbl>
          </a:graphicData>
        </a:graphic>
      </p:graphicFrame>
      <p:pic>
        <p:nvPicPr>
          <p:cNvPr id="6217"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t="37982" r="21819" b="18959"/>
          <a:stretch>
            <a:fillRect/>
          </a:stretch>
        </p:blipFill>
        <p:spPr bwMode="auto">
          <a:xfrm>
            <a:off x="1042988" y="5645150"/>
            <a:ext cx="3673475" cy="116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218" name="Line 74"/>
          <p:cNvSpPr>
            <a:spLocks noChangeShapeType="1"/>
          </p:cNvSpPr>
          <p:nvPr/>
        </p:nvSpPr>
        <p:spPr bwMode="auto">
          <a:xfrm>
            <a:off x="611560" y="4437112"/>
            <a:ext cx="8064500" cy="0"/>
          </a:xfrm>
          <a:prstGeom prst="line">
            <a:avLst/>
          </a:prstGeom>
          <a:noFill/>
          <a:ln w="3810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de-CH"/>
          </a:p>
        </p:txBody>
      </p:sp>
    </p:spTree>
    <p:extLst>
      <p:ext uri="{BB962C8B-B14F-4D97-AF65-F5344CB8AC3E}">
        <p14:creationId xmlns:p14="http://schemas.microsoft.com/office/powerpoint/2010/main" xmlns="" val="279734678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txBox="1">
            <a:spLocks/>
          </p:cNvSpPr>
          <p:nvPr/>
        </p:nvSpPr>
        <p:spPr>
          <a:xfrm>
            <a:off x="457200" y="274638"/>
            <a:ext cx="7323138"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u-HU" sz="4000" b="1" dirty="0" smtClean="0">
                <a:solidFill>
                  <a:srgbClr val="006600"/>
                </a:solidFill>
              </a:rPr>
              <a:t>Fajtaválasztás, ellenálló fajták:</a:t>
            </a:r>
            <a:br>
              <a:rPr lang="hu-HU" sz="4000" b="1" dirty="0" smtClean="0">
                <a:solidFill>
                  <a:srgbClr val="006600"/>
                </a:solidFill>
              </a:rPr>
            </a:br>
            <a:r>
              <a:rPr lang="hu-HU" sz="2400" b="1" dirty="0" smtClean="0">
                <a:solidFill>
                  <a:srgbClr val="006600"/>
                </a:solidFill>
              </a:rPr>
              <a:t>a kevés külső erőforrásra szoruló fajták kifejlesztése</a:t>
            </a:r>
            <a:endParaRPr lang="en-US" sz="2400" b="1" dirty="0" smtClean="0">
              <a:solidFill>
                <a:srgbClr val="006600"/>
              </a:solidFill>
            </a:endParaRPr>
          </a:p>
        </p:txBody>
      </p:sp>
      <p:pic>
        <p:nvPicPr>
          <p:cNvPr id="10242" name="Picture 2" descr="http://www.burgonyakutatas.hu/images/demonnagy.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7650" y="1638799"/>
            <a:ext cx="3190875" cy="2228850"/>
          </a:xfrm>
          <a:prstGeom prst="rect">
            <a:avLst/>
          </a:prstGeom>
          <a:noFill/>
          <a:extLst>
            <a:ext uri="{909E8E84-426E-40DD-AFC4-6F175D3DCCD1}">
              <a14:hiddenFill xmlns:a14="http://schemas.microsoft.com/office/drawing/2010/main" xmlns="">
                <a:solidFill>
                  <a:srgbClr val="FFFFFF"/>
                </a:solidFill>
              </a14:hiddenFill>
            </a:ext>
          </a:extLst>
        </p:spPr>
      </p:pic>
      <p:pic>
        <p:nvPicPr>
          <p:cNvPr id="10244" name="Picture 4" descr="http://www.burgonyakutatas.hu/images/balatonirozsanagy.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89463" y="1638799"/>
            <a:ext cx="3190875" cy="2228850"/>
          </a:xfrm>
          <a:prstGeom prst="rect">
            <a:avLst/>
          </a:prstGeom>
          <a:noFill/>
          <a:extLst>
            <a:ext uri="{909E8E84-426E-40DD-AFC4-6F175D3DCCD1}">
              <a14:hiddenFill xmlns:a14="http://schemas.microsoft.com/office/drawing/2010/main" xmlns="">
                <a:solidFill>
                  <a:srgbClr val="FFFFFF"/>
                </a:solidFill>
              </a14:hiddenFill>
            </a:ext>
          </a:extLst>
        </p:spPr>
      </p:pic>
      <p:pic>
        <p:nvPicPr>
          <p:cNvPr id="10246" name="Picture 6" descr="http://www.burgonyakutatas.hu/images/hopehelynagy.gi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77414" y="4146503"/>
            <a:ext cx="3190875" cy="2228850"/>
          </a:xfrm>
          <a:prstGeom prst="rect">
            <a:avLst/>
          </a:prstGeom>
          <a:noFill/>
          <a:extLst>
            <a:ext uri="{909E8E84-426E-40DD-AFC4-6F175D3DCCD1}">
              <a14:hiddenFill xmlns:a14="http://schemas.microsoft.com/office/drawing/2010/main" xmlns="">
                <a:solidFill>
                  <a:srgbClr val="FFFFFF"/>
                </a:solidFill>
              </a14:hiddenFill>
            </a:ext>
          </a:extLst>
        </p:spPr>
      </p:pic>
      <p:pic>
        <p:nvPicPr>
          <p:cNvPr id="10248" name="Picture 8" descr="\\Ömkiszerver-pc\Users\Public\Documents\Rendezvenyek\Potato_Peak_2012.03.01\AC-BKK-Logo-JPG.gif"/>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588224" y="4438666"/>
            <a:ext cx="1555998" cy="155599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142883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txBox="1">
            <a:spLocks/>
          </p:cNvSpPr>
          <p:nvPr/>
        </p:nvSpPr>
        <p:spPr>
          <a:xfrm>
            <a:off x="457200" y="274638"/>
            <a:ext cx="7323138"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u-HU" sz="4000" b="1" dirty="0" smtClean="0">
                <a:solidFill>
                  <a:srgbClr val="006600"/>
                </a:solidFill>
              </a:rPr>
              <a:t>Fajtaválasztás, tájfajták:</a:t>
            </a:r>
            <a:br>
              <a:rPr lang="hu-HU" sz="4000" b="1" dirty="0" smtClean="0">
                <a:solidFill>
                  <a:srgbClr val="006600"/>
                </a:solidFill>
              </a:rPr>
            </a:br>
            <a:r>
              <a:rPr lang="hu-HU" sz="2400" b="1" dirty="0" smtClean="0">
                <a:solidFill>
                  <a:srgbClr val="006600"/>
                </a:solidFill>
              </a:rPr>
              <a:t>hazai genetikai sokféleség megőrzése</a:t>
            </a:r>
            <a:endParaRPr lang="en-US" sz="2400" b="1" dirty="0" smtClean="0">
              <a:solidFill>
                <a:srgbClr val="006600"/>
              </a:solidFill>
            </a:endParaRPr>
          </a:p>
        </p:txBody>
      </p:sp>
      <p:pic>
        <p:nvPicPr>
          <p:cNvPr id="3" name="Kép 3" descr="P1010213.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27063" y="1708150"/>
            <a:ext cx="2136775" cy="3797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Kép 4" descr="P1010202.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87763" y="1708150"/>
            <a:ext cx="2136775" cy="3797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Kép 5" descr="P1010205.JP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711950" y="1738313"/>
            <a:ext cx="2136775" cy="3795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885113" y="288925"/>
            <a:ext cx="990600" cy="1362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Szövegdoboz 2"/>
          <p:cNvSpPr txBox="1">
            <a:spLocks noChangeArrowheads="1"/>
          </p:cNvSpPr>
          <p:nvPr/>
        </p:nvSpPr>
        <p:spPr bwMode="auto">
          <a:xfrm>
            <a:off x="417513" y="5919788"/>
            <a:ext cx="8402637"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hu-HU" i="1">
                <a:latin typeface="Calibri" pitchFamily="34" charset="0"/>
              </a:rPr>
              <a:t>Nemtudomka szilva, nagydobosi sütőtök, milotai dió, dévaványai holdbab, pónyik alma…</a:t>
            </a:r>
          </a:p>
        </p:txBody>
      </p:sp>
    </p:spTree>
    <p:extLst>
      <p:ext uri="{BB962C8B-B14F-4D97-AF65-F5344CB8AC3E}">
        <p14:creationId xmlns:p14="http://schemas.microsoft.com/office/powerpoint/2010/main" xmlns="" val="22619150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14850" name="Rectangle 3"/>
          <p:cNvSpPr>
            <a:spLocks noGrp="1" noChangeArrowheads="1"/>
          </p:cNvSpPr>
          <p:nvPr>
            <p:ph type="body" idx="4294967295"/>
          </p:nvPr>
        </p:nvSpPr>
        <p:spPr>
          <a:xfrm>
            <a:off x="312846" y="1485330"/>
            <a:ext cx="7056784" cy="4968552"/>
          </a:xfrm>
        </p:spPr>
        <p:txBody>
          <a:bodyPr vert="horz" lIns="91440" tIns="45720" rIns="91440" bIns="45720" rtlCol="0">
            <a:normAutofit fontScale="92500" lnSpcReduction="10000"/>
          </a:bodyPr>
          <a:lstStyle/>
          <a:p>
            <a:pPr>
              <a:spcAft>
                <a:spcPts val="1200"/>
              </a:spcAft>
            </a:pPr>
            <a:r>
              <a:rPr lang="de-CH" sz="2400" dirty="0"/>
              <a:t>30 %</a:t>
            </a:r>
            <a:r>
              <a:rPr lang="hu-HU" sz="2400" dirty="0" err="1"/>
              <a:t>-al</a:t>
            </a:r>
            <a:r>
              <a:rPr lang="de-CH" sz="2400" dirty="0"/>
              <a:t> </a:t>
            </a:r>
            <a:r>
              <a:rPr lang="hu-HU" sz="2400" dirty="0"/>
              <a:t>magasabb fajgazdagság és </a:t>
            </a:r>
            <a:r>
              <a:rPr lang="de-CH" sz="2400" dirty="0"/>
              <a:t>50 %</a:t>
            </a:r>
            <a:r>
              <a:rPr lang="hu-HU" sz="2400" dirty="0" err="1"/>
              <a:t>-al</a:t>
            </a:r>
            <a:r>
              <a:rPr lang="hu-HU" sz="2400" dirty="0"/>
              <a:t> magasabb ízeltlábú egyedszám </a:t>
            </a:r>
            <a:r>
              <a:rPr lang="de-CH" sz="2400" dirty="0"/>
              <a:t>(</a:t>
            </a:r>
            <a:r>
              <a:rPr lang="hu-HU" sz="2400" dirty="0"/>
              <a:t>rovarok, pókok, bogarak…</a:t>
            </a:r>
            <a:r>
              <a:rPr lang="de-CH" sz="2400" dirty="0"/>
              <a:t>) </a:t>
            </a:r>
            <a:r>
              <a:rPr lang="hu-HU" sz="2400" dirty="0"/>
              <a:t>a </a:t>
            </a:r>
            <a:r>
              <a:rPr lang="hu-HU" sz="2400" dirty="0" err="1"/>
              <a:t>bioterületeken</a:t>
            </a:r>
            <a:r>
              <a:rPr lang="de-CH" sz="2400" dirty="0"/>
              <a:t>,</a:t>
            </a:r>
            <a:r>
              <a:rPr lang="hu-HU" sz="2400" dirty="0"/>
              <a:t> főként ragadozók és paraziták</a:t>
            </a:r>
            <a:r>
              <a:rPr lang="de-CH" sz="2400" dirty="0"/>
              <a:t>.</a:t>
            </a:r>
          </a:p>
          <a:p>
            <a:pPr>
              <a:spcAft>
                <a:spcPts val="1200"/>
              </a:spcAft>
            </a:pPr>
            <a:r>
              <a:rPr lang="hu-HU" sz="2400" dirty="0"/>
              <a:t>A </a:t>
            </a:r>
            <a:r>
              <a:rPr lang="hu-HU" sz="2400" dirty="0" err="1"/>
              <a:t>bio</a:t>
            </a:r>
            <a:r>
              <a:rPr lang="hu-HU" sz="2400" dirty="0"/>
              <a:t> kedvez a beporzóknak</a:t>
            </a:r>
            <a:r>
              <a:rPr lang="de-CH" sz="2400" dirty="0"/>
              <a:t>: </a:t>
            </a:r>
            <a:r>
              <a:rPr lang="hu-HU" sz="2400" dirty="0"/>
              <a:t>a házi méheknek, vadméheknek, pillangóknak, poszméheknek, más rovaroknak és denevéreknek.</a:t>
            </a:r>
            <a:endParaRPr lang="de-CH" sz="2400" dirty="0"/>
          </a:p>
          <a:p>
            <a:pPr>
              <a:spcAft>
                <a:spcPts val="1200"/>
              </a:spcAft>
            </a:pPr>
            <a:r>
              <a:rPr lang="hu-HU" sz="2400" dirty="0"/>
              <a:t>Talaj</a:t>
            </a:r>
            <a:r>
              <a:rPr lang="de-CH" sz="2400" dirty="0"/>
              <a:t>: </a:t>
            </a:r>
            <a:r>
              <a:rPr lang="hu-HU" sz="2400" dirty="0"/>
              <a:t>giliszták, talajlakó rovarok, baktériumok, gombák és </a:t>
            </a:r>
            <a:r>
              <a:rPr lang="hu-HU" sz="2400" dirty="0" err="1"/>
              <a:t>mykorrhizák</a:t>
            </a:r>
            <a:r>
              <a:rPr lang="hu-HU" sz="2400" dirty="0"/>
              <a:t> száma jelentősen emelkedett</a:t>
            </a:r>
            <a:r>
              <a:rPr lang="de-CH" sz="2400" dirty="0"/>
              <a:t>.</a:t>
            </a:r>
          </a:p>
          <a:p>
            <a:pPr>
              <a:spcAft>
                <a:spcPts val="1200"/>
              </a:spcAft>
            </a:pPr>
            <a:r>
              <a:rPr lang="hu-HU" sz="2400" dirty="0"/>
              <a:t>Madarak</a:t>
            </a:r>
            <a:r>
              <a:rPr lang="de-CH" sz="2400" dirty="0"/>
              <a:t>: </a:t>
            </a:r>
            <a:r>
              <a:rPr lang="hu-HU" sz="2400" dirty="0"/>
              <a:t>Jelentősen több természetes költőhely, magasabb populációsűrűség és több sikeres fióka felnevelés.</a:t>
            </a:r>
            <a:endParaRPr lang="de-CH" sz="2400" dirty="0"/>
          </a:p>
          <a:p>
            <a:pPr>
              <a:spcAft>
                <a:spcPts val="1200"/>
              </a:spcAft>
            </a:pPr>
            <a:r>
              <a:rPr lang="hu-HU" sz="2400" dirty="0"/>
              <a:t>Magasabb változatosság a szántók szegély-növényzetében</a:t>
            </a:r>
            <a:r>
              <a:rPr lang="de-CH" sz="2400" dirty="0"/>
              <a:t>.</a:t>
            </a:r>
          </a:p>
        </p:txBody>
      </p:sp>
      <p:sp>
        <p:nvSpPr>
          <p:cNvPr id="1614851" name="Rectangle 2"/>
          <p:cNvSpPr>
            <a:spLocks noChangeArrowheads="1"/>
          </p:cNvSpPr>
          <p:nvPr/>
        </p:nvSpPr>
        <p:spPr bwMode="auto">
          <a:xfrm>
            <a:off x="395536" y="333723"/>
            <a:ext cx="8696325" cy="935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ctr"/>
          <a:lstStyle/>
          <a:p>
            <a:pPr eaLnBrk="1" hangingPunct="1"/>
            <a:r>
              <a:rPr lang="hu-HU" sz="3200" b="1" dirty="0">
                <a:solidFill>
                  <a:srgbClr val="006600"/>
                </a:solidFill>
                <a:latin typeface="+mj-lt"/>
                <a:ea typeface="+mj-ea"/>
                <a:cs typeface="+mj-cs"/>
              </a:rPr>
              <a:t>Az ökológia gazdálkodás hatása a </a:t>
            </a:r>
            <a:r>
              <a:rPr lang="hu-HU" sz="3200" b="1" dirty="0" err="1">
                <a:solidFill>
                  <a:srgbClr val="006600"/>
                </a:solidFill>
                <a:latin typeface="+mj-lt"/>
                <a:ea typeface="+mj-ea"/>
                <a:cs typeface="+mj-cs"/>
              </a:rPr>
              <a:t>biodiverzitásra</a:t>
            </a:r>
            <a:r>
              <a:rPr lang="hu-HU" sz="3200" b="1" dirty="0">
                <a:solidFill>
                  <a:srgbClr val="006600"/>
                </a:solidFill>
                <a:latin typeface="+mj-lt"/>
                <a:ea typeface="+mj-ea"/>
                <a:cs typeface="+mj-cs"/>
              </a:rPr>
              <a:t> </a:t>
            </a:r>
            <a:r>
              <a:rPr lang="de-CH" sz="3200" b="1" dirty="0" smtClean="0">
                <a:solidFill>
                  <a:srgbClr val="006600"/>
                </a:solidFill>
                <a:latin typeface="+mj-lt"/>
                <a:ea typeface="+mj-ea"/>
                <a:cs typeface="+mj-cs"/>
              </a:rPr>
              <a:t>(</a:t>
            </a:r>
            <a:r>
              <a:rPr lang="hu-HU" sz="3200" b="1" dirty="0">
                <a:solidFill>
                  <a:srgbClr val="006600"/>
                </a:solidFill>
                <a:latin typeface="+mj-lt"/>
                <a:ea typeface="+mj-ea"/>
                <a:cs typeface="+mj-cs"/>
              </a:rPr>
              <a:t>&gt;</a:t>
            </a:r>
            <a:r>
              <a:rPr lang="de-CH" sz="3200" b="1" dirty="0" smtClean="0">
                <a:solidFill>
                  <a:srgbClr val="006600"/>
                </a:solidFill>
                <a:latin typeface="+mj-lt"/>
                <a:ea typeface="+mj-ea"/>
                <a:cs typeface="+mj-cs"/>
              </a:rPr>
              <a:t> </a:t>
            </a:r>
            <a:r>
              <a:rPr lang="de-CH" sz="3200" b="1" dirty="0">
                <a:solidFill>
                  <a:srgbClr val="006600"/>
                </a:solidFill>
                <a:latin typeface="+mj-lt"/>
                <a:ea typeface="+mj-ea"/>
                <a:cs typeface="+mj-cs"/>
              </a:rPr>
              <a:t>200 </a:t>
            </a:r>
            <a:r>
              <a:rPr lang="hu-HU" sz="3200" b="1" dirty="0">
                <a:solidFill>
                  <a:srgbClr val="006600"/>
                </a:solidFill>
                <a:latin typeface="+mj-lt"/>
                <a:ea typeface="+mj-ea"/>
                <a:cs typeface="+mj-cs"/>
              </a:rPr>
              <a:t>tudományos publikáció alapján</a:t>
            </a:r>
            <a:r>
              <a:rPr lang="de-CH" sz="3200" b="1" dirty="0">
                <a:solidFill>
                  <a:srgbClr val="006600"/>
                </a:solidFill>
                <a:latin typeface="+mj-lt"/>
                <a:ea typeface="+mj-ea"/>
                <a:cs typeface="+mj-cs"/>
              </a:rPr>
              <a:t>)</a:t>
            </a:r>
          </a:p>
        </p:txBody>
      </p:sp>
      <p:sp>
        <p:nvSpPr>
          <p:cNvPr id="1614852" name="Text Box 4"/>
          <p:cNvSpPr txBox="1">
            <a:spLocks noChangeArrowheads="1"/>
          </p:cNvSpPr>
          <p:nvPr/>
        </p:nvSpPr>
        <p:spPr bwMode="auto">
          <a:xfrm>
            <a:off x="6516216" y="6505599"/>
            <a:ext cx="2533066"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de-CH" sz="1400" b="0" dirty="0" smtClean="0"/>
              <a:t>Hole et al., 2005; Niggli</a:t>
            </a:r>
            <a:r>
              <a:rPr lang="de-CH" sz="1400" b="0" dirty="0"/>
              <a:t>, </a:t>
            </a:r>
            <a:r>
              <a:rPr lang="de-CH" sz="1400" b="0" dirty="0" smtClean="0"/>
              <a:t>2010</a:t>
            </a:r>
            <a:endParaRPr lang="de-CH" sz="1400" b="0" dirty="0"/>
          </a:p>
        </p:txBody>
      </p:sp>
      <p:pic>
        <p:nvPicPr>
          <p:cNvPr id="5"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18375" y="1485330"/>
            <a:ext cx="1825625" cy="1871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68" descr="Feldlerche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331075" y="3387576"/>
            <a:ext cx="1835150" cy="1625600"/>
          </a:xfrm>
          <a:prstGeom prst="rect">
            <a:avLst/>
          </a:prstGeom>
          <a:noFill/>
          <a:extLst>
            <a:ext uri="{909E8E84-426E-40DD-AFC4-6F175D3DCCD1}">
              <a14:hiddenFill xmlns:a14="http://schemas.microsoft.com/office/drawing/2010/main" xmlns="">
                <a:solidFill>
                  <a:srgbClr val="FFFFFF"/>
                </a:solidFill>
              </a14:hiddenFill>
            </a:ext>
          </a:extLst>
        </p:spPr>
      </p:pic>
      <p:pic>
        <p:nvPicPr>
          <p:cNvPr id="76802" name="Picture 2" descr="http://www.schattenblick.de/infopool/umwelt/lebens/ulein334/2-ulein334_wl200606172506_-_sommer-adonisroeschen__-_adonis_aestivalis_-_wolfgang_lorenz_-_lbv.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339476" y="5051274"/>
            <a:ext cx="1817223" cy="120724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6287837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395287" y="209782"/>
            <a:ext cx="8251825" cy="909638"/>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chor="ctr">
            <a:normAutofit/>
          </a:bodyPr>
          <a:lstStyle>
            <a:defPPr>
              <a:defRPr lang="hu-HU"/>
            </a:defPPr>
            <a:lvl1pPr algn="ctr">
              <a:spcBef>
                <a:spcPct val="0"/>
              </a:spcBef>
              <a:buNone/>
              <a:defRPr sz="4000" b="1">
                <a:solidFill>
                  <a:srgbClr val="006600"/>
                </a:solidFill>
                <a:latin typeface="+mj-lt"/>
                <a:ea typeface="+mj-ea"/>
                <a:cs typeface="+mj-cs"/>
              </a:defRPr>
            </a:lvl1pPr>
          </a:lstStyle>
          <a:p>
            <a:r>
              <a:rPr lang="hu-HU" dirty="0" smtClean="0"/>
              <a:t>Szőlősorköz takarónövényzet </a:t>
            </a:r>
            <a:endParaRPr lang="de-DE"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9754" y="1340768"/>
            <a:ext cx="8782050" cy="4972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145852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9" name="Rectangle 2"/>
          <p:cNvSpPr txBox="1">
            <a:spLocks noChangeArrowheads="1"/>
          </p:cNvSpPr>
          <p:nvPr/>
        </p:nvSpPr>
        <p:spPr bwMode="auto">
          <a:xfrm>
            <a:off x="395287" y="209782"/>
            <a:ext cx="8251825" cy="909638"/>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chor="ctr">
            <a:normAutofit/>
          </a:bodyPr>
          <a:lstStyle>
            <a:defPPr>
              <a:defRPr lang="hu-HU"/>
            </a:defPPr>
            <a:lvl1pPr algn="ctr">
              <a:spcBef>
                <a:spcPct val="0"/>
              </a:spcBef>
              <a:buNone/>
              <a:defRPr sz="4000" b="1">
                <a:solidFill>
                  <a:srgbClr val="006600"/>
                </a:solidFill>
                <a:latin typeface="+mj-lt"/>
                <a:ea typeface="+mj-ea"/>
                <a:cs typeface="+mj-cs"/>
              </a:defRPr>
            </a:lvl1pPr>
          </a:lstStyle>
          <a:p>
            <a:r>
              <a:rPr lang="hu-HU" dirty="0"/>
              <a:t>Mik a biogazdálkodás erősségei</a:t>
            </a:r>
            <a:r>
              <a:rPr lang="de-DE" dirty="0"/>
              <a:t>?</a:t>
            </a:r>
          </a:p>
        </p:txBody>
      </p:sp>
      <p:sp>
        <p:nvSpPr>
          <p:cNvPr id="4" name="Inhaltsplatzhalter 3"/>
          <p:cNvSpPr>
            <a:spLocks noGrp="1"/>
          </p:cNvSpPr>
          <p:nvPr>
            <p:ph idx="1"/>
          </p:nvPr>
        </p:nvSpPr>
        <p:spPr>
          <a:xfrm>
            <a:off x="447675" y="1268760"/>
            <a:ext cx="8251825" cy="5040560"/>
          </a:xfrm>
        </p:spPr>
        <p:txBody>
          <a:bodyPr>
            <a:normAutofit lnSpcReduction="10000"/>
          </a:bodyPr>
          <a:lstStyle/>
          <a:p>
            <a:pPr>
              <a:spcAft>
                <a:spcPts val="1200"/>
              </a:spcAft>
            </a:pPr>
            <a:r>
              <a:rPr lang="hu-HU" sz="2400" dirty="0"/>
              <a:t>Ökológiai szempontból kiváló</a:t>
            </a:r>
            <a:r>
              <a:rPr lang="de-CH" sz="2400" dirty="0"/>
              <a:t>.</a:t>
            </a:r>
          </a:p>
          <a:p>
            <a:pPr>
              <a:spcAft>
                <a:spcPts val="1200"/>
              </a:spcAft>
            </a:pPr>
            <a:r>
              <a:rPr lang="hu-HU" sz="2400" dirty="0"/>
              <a:t>Magas hatékonyság </a:t>
            </a:r>
            <a:r>
              <a:rPr lang="de-CH" sz="2400" dirty="0"/>
              <a:t>(Low-Input-</a:t>
            </a:r>
            <a:r>
              <a:rPr lang="hu-HU" sz="2400" dirty="0"/>
              <a:t>s</a:t>
            </a:r>
            <a:r>
              <a:rPr lang="de-CH" sz="2400" dirty="0"/>
              <a:t>trat</a:t>
            </a:r>
            <a:r>
              <a:rPr lang="hu-HU" sz="2400" dirty="0" err="1"/>
              <a:t>égia</a:t>
            </a:r>
            <a:r>
              <a:rPr lang="de-CH" sz="2400" dirty="0"/>
              <a:t>).</a:t>
            </a:r>
          </a:p>
          <a:p>
            <a:pPr>
              <a:spcAft>
                <a:spcPts val="1200"/>
              </a:spcAft>
            </a:pPr>
            <a:r>
              <a:rPr lang="hu-HU" sz="2400" dirty="0"/>
              <a:t>Nagyon óvatos a kockázatokkal szemben </a:t>
            </a:r>
            <a:r>
              <a:rPr lang="de-CH" sz="2400" dirty="0"/>
              <a:t>(</a:t>
            </a:r>
            <a:r>
              <a:rPr lang="hu-HU" sz="2400" dirty="0"/>
              <a:t>új technológiák, ‘természetesség’, ‘nem ipari’</a:t>
            </a:r>
            <a:r>
              <a:rPr lang="de-CH" sz="2400" dirty="0"/>
              <a:t>).</a:t>
            </a:r>
          </a:p>
          <a:p>
            <a:pPr>
              <a:spcAft>
                <a:spcPts val="1200"/>
              </a:spcAft>
            </a:pPr>
            <a:r>
              <a:rPr lang="de-CH" sz="2400" dirty="0"/>
              <a:t>‘</a:t>
            </a:r>
            <a:r>
              <a:rPr lang="hu-HU" sz="2400" dirty="0"/>
              <a:t>Elővigyázatosság’ és megelőzés mint alapelvek</a:t>
            </a:r>
            <a:r>
              <a:rPr lang="de-CH" sz="2400" dirty="0"/>
              <a:t>.</a:t>
            </a:r>
          </a:p>
          <a:p>
            <a:pPr>
              <a:spcAft>
                <a:spcPts val="1200"/>
              </a:spcAft>
            </a:pPr>
            <a:r>
              <a:rPr lang="hu-HU" sz="2400" dirty="0"/>
              <a:t>Aktív gondolkodás az etikai és társadalmi kérdésekről (állatjólét, tanyasi gazdálkodás, munkakörülmények).</a:t>
            </a:r>
            <a:endParaRPr lang="de-CH" sz="2400" dirty="0"/>
          </a:p>
          <a:p>
            <a:pPr>
              <a:spcAft>
                <a:spcPts val="1200"/>
              </a:spcAft>
            </a:pPr>
            <a:endParaRPr lang="de-CH" sz="2400" dirty="0"/>
          </a:p>
          <a:p>
            <a:pPr>
              <a:spcAft>
                <a:spcPts val="1200"/>
              </a:spcAft>
            </a:pPr>
            <a:r>
              <a:rPr lang="hu-HU" sz="2400" b="1" dirty="0">
                <a:solidFill>
                  <a:srgbClr val="006600"/>
                </a:solidFill>
              </a:rPr>
              <a:t>Átfogóbb, teljességre törekvő hozzáállás egy fenntartható mezőgazdaság és élelmezés megvalósításáért.</a:t>
            </a:r>
            <a:endParaRPr lang="en-GB" sz="2400" b="1" dirty="0">
              <a:solidFill>
                <a:srgbClr val="006600"/>
              </a:solidFill>
            </a:endParaRPr>
          </a:p>
        </p:txBody>
      </p:sp>
      <p:sp>
        <p:nvSpPr>
          <p:cNvPr id="3" name="Textfeld 2"/>
          <p:cNvSpPr txBox="1"/>
          <p:nvPr/>
        </p:nvSpPr>
        <p:spPr>
          <a:xfrm>
            <a:off x="7092280" y="1124744"/>
            <a:ext cx="513282" cy="1107996"/>
          </a:xfrm>
          <a:prstGeom prst="rect">
            <a:avLst/>
          </a:prstGeom>
          <a:noFill/>
        </p:spPr>
        <p:txBody>
          <a:bodyPr wrap="none" rtlCol="0">
            <a:spAutoFit/>
          </a:bodyPr>
          <a:lstStyle/>
          <a:p>
            <a:r>
              <a:rPr lang="de-CH" sz="6600" dirty="0" smtClean="0">
                <a:solidFill>
                  <a:schemeClr val="accent5">
                    <a:lumMod val="50000"/>
                  </a:schemeClr>
                </a:solidFill>
                <a:latin typeface="+mn-lt"/>
              </a:rPr>
              <a:t>}</a:t>
            </a:r>
            <a:endParaRPr lang="de-CH" sz="1600" dirty="0">
              <a:solidFill>
                <a:schemeClr val="accent5">
                  <a:lumMod val="50000"/>
                </a:schemeClr>
              </a:solidFill>
              <a:latin typeface="+mn-lt"/>
            </a:endParaRPr>
          </a:p>
        </p:txBody>
      </p:sp>
      <p:sp>
        <p:nvSpPr>
          <p:cNvPr id="5" name="Textfeld 4"/>
          <p:cNvSpPr txBox="1"/>
          <p:nvPr/>
        </p:nvSpPr>
        <p:spPr>
          <a:xfrm>
            <a:off x="7655644" y="1505992"/>
            <a:ext cx="1176925" cy="461665"/>
          </a:xfrm>
          <a:prstGeom prst="rect">
            <a:avLst/>
          </a:prstGeom>
          <a:noFill/>
        </p:spPr>
        <p:txBody>
          <a:bodyPr wrap="none" rtlCol="0">
            <a:spAutoFit/>
          </a:bodyPr>
          <a:lstStyle/>
          <a:p>
            <a:r>
              <a:rPr lang="hu-HU" dirty="0" smtClean="0">
                <a:solidFill>
                  <a:schemeClr val="accent5">
                    <a:lumMod val="50000"/>
                  </a:schemeClr>
                </a:solidFill>
              </a:rPr>
              <a:t>Példák</a:t>
            </a:r>
            <a:endParaRPr lang="de-CH" dirty="0">
              <a:solidFill>
                <a:schemeClr val="accent5">
                  <a:lumMod val="50000"/>
                </a:schemeClr>
              </a:solidFill>
            </a:endParaRPr>
          </a:p>
        </p:txBody>
      </p:sp>
    </p:spTree>
    <p:extLst>
      <p:ext uri="{BB962C8B-B14F-4D97-AF65-F5344CB8AC3E}">
        <p14:creationId xmlns:p14="http://schemas.microsoft.com/office/powerpoint/2010/main" xmlns="" val="306639058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fibl.org/typo3temp/pics/40de8c639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16016" y="1120552"/>
            <a:ext cx="4219575" cy="5715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églalap 3"/>
          <p:cNvSpPr/>
          <p:nvPr/>
        </p:nvSpPr>
        <p:spPr>
          <a:xfrm>
            <a:off x="251520" y="1340768"/>
            <a:ext cx="3940518" cy="4914166"/>
          </a:xfrm>
          <a:prstGeom prst="rect">
            <a:avLst/>
          </a:prstGeom>
        </p:spPr>
        <p:txBody>
          <a:bodyPr wrap="square">
            <a:spAutoFit/>
          </a:bodyPr>
          <a:lstStyle/>
          <a:p>
            <a:endParaRPr lang="hu-HU" sz="2000" dirty="0" smtClean="0"/>
          </a:p>
          <a:p>
            <a:pPr>
              <a:spcAft>
                <a:spcPts val="800"/>
              </a:spcAft>
            </a:pPr>
            <a:r>
              <a:rPr lang="hu-HU" sz="2000" dirty="0" smtClean="0"/>
              <a:t>2010-ben </a:t>
            </a:r>
            <a:r>
              <a:rPr lang="hu-HU" sz="2000" dirty="0"/>
              <a:t>Európában összesen </a:t>
            </a:r>
            <a:r>
              <a:rPr lang="hu-HU" sz="2000" b="1" dirty="0" smtClean="0"/>
              <a:t>10 </a:t>
            </a:r>
            <a:r>
              <a:rPr lang="hu-HU" sz="2000" b="1" dirty="0"/>
              <a:t>millió ha </a:t>
            </a:r>
            <a:r>
              <a:rPr lang="hu-HU" sz="2000" dirty="0"/>
              <a:t>ellenőrzött </a:t>
            </a:r>
            <a:r>
              <a:rPr lang="hu-HU" sz="2000" dirty="0" smtClean="0"/>
              <a:t>területen folytattak ökológiai gazdálkodást.</a:t>
            </a:r>
          </a:p>
          <a:p>
            <a:pPr>
              <a:spcAft>
                <a:spcPts val="800"/>
              </a:spcAft>
            </a:pPr>
            <a:r>
              <a:rPr lang="hu-HU" sz="2000" dirty="0"/>
              <a:t>A</a:t>
            </a:r>
            <a:r>
              <a:rPr lang="hu-HU" sz="2000" dirty="0" smtClean="0"/>
              <a:t>z </a:t>
            </a:r>
            <a:r>
              <a:rPr lang="hu-HU" sz="2000" dirty="0"/>
              <a:t>Európai </a:t>
            </a:r>
            <a:r>
              <a:rPr lang="hu-HU" sz="2000" dirty="0" smtClean="0"/>
              <a:t>Unió </a:t>
            </a:r>
            <a:r>
              <a:rPr lang="hu-HU" sz="2000" b="1" dirty="0" smtClean="0"/>
              <a:t>5%-</a:t>
            </a:r>
            <a:r>
              <a:rPr lang="hu-HU" sz="2000" b="1" dirty="0"/>
              <a:t>a </a:t>
            </a:r>
            <a:r>
              <a:rPr lang="hu-HU" sz="2000" dirty="0" smtClean="0"/>
              <a:t>állt </a:t>
            </a:r>
            <a:r>
              <a:rPr lang="hu-HU" sz="2000" dirty="0"/>
              <a:t>ökológiai művelés </a:t>
            </a:r>
            <a:r>
              <a:rPr lang="hu-HU" sz="2000" dirty="0" smtClean="0"/>
              <a:t>alatt.</a:t>
            </a:r>
          </a:p>
          <a:p>
            <a:pPr>
              <a:spcAft>
                <a:spcPts val="800"/>
              </a:spcAft>
            </a:pPr>
            <a:r>
              <a:rPr lang="hu-HU" sz="2000" dirty="0" smtClean="0"/>
              <a:t>A </a:t>
            </a:r>
            <a:r>
              <a:rPr lang="hu-HU" sz="2000" dirty="0"/>
              <a:t>v</a:t>
            </a:r>
            <a:r>
              <a:rPr lang="hu-HU" sz="2000" dirty="0" smtClean="0"/>
              <a:t>ilág </a:t>
            </a:r>
            <a:r>
              <a:rPr lang="hu-HU" sz="2000" dirty="0"/>
              <a:t>teljes </a:t>
            </a:r>
            <a:r>
              <a:rPr lang="hu-HU" sz="2000" dirty="0" err="1"/>
              <a:t>bioterületének</a:t>
            </a:r>
            <a:r>
              <a:rPr lang="hu-HU" sz="2000" dirty="0"/>
              <a:t> </a:t>
            </a:r>
            <a:r>
              <a:rPr lang="hu-HU" sz="2000" dirty="0" smtClean="0"/>
              <a:t>kb. </a:t>
            </a:r>
            <a:r>
              <a:rPr lang="hu-HU" sz="2000" b="1" dirty="0" smtClean="0"/>
              <a:t>25</a:t>
            </a:r>
            <a:r>
              <a:rPr lang="hu-HU" sz="2000" b="1" dirty="0"/>
              <a:t>%-a </a:t>
            </a:r>
            <a:r>
              <a:rPr lang="hu-HU" sz="2000" dirty="0"/>
              <a:t>Európában található</a:t>
            </a:r>
            <a:r>
              <a:rPr lang="hu-HU" sz="2000" dirty="0" smtClean="0"/>
              <a:t>.</a:t>
            </a:r>
          </a:p>
          <a:p>
            <a:pPr>
              <a:spcAft>
                <a:spcPts val="800"/>
              </a:spcAft>
            </a:pPr>
            <a:endParaRPr lang="hu-HU" sz="2000" dirty="0"/>
          </a:p>
          <a:p>
            <a:pPr>
              <a:spcAft>
                <a:spcPts val="800"/>
              </a:spcAft>
            </a:pPr>
            <a:r>
              <a:rPr lang="hu-HU" sz="2000" b="1" dirty="0" smtClean="0"/>
              <a:t>Magyarországon</a:t>
            </a:r>
            <a:r>
              <a:rPr lang="hu-HU" sz="2000" dirty="0" smtClean="0"/>
              <a:t> mintegy </a:t>
            </a:r>
            <a:r>
              <a:rPr lang="hu-HU" sz="2000" b="1" dirty="0" smtClean="0"/>
              <a:t>1500 </a:t>
            </a:r>
            <a:r>
              <a:rPr lang="hu-HU" sz="2000" dirty="0" smtClean="0"/>
              <a:t>ellenőrzött ökológiai gazdálkodó/kereskedő volt.</a:t>
            </a:r>
          </a:p>
          <a:p>
            <a:pPr>
              <a:spcAft>
                <a:spcPts val="800"/>
              </a:spcAft>
            </a:pPr>
            <a:r>
              <a:rPr lang="hu-HU" sz="2000" dirty="0" smtClean="0"/>
              <a:t>A mezőgazdasági területek </a:t>
            </a:r>
            <a:r>
              <a:rPr lang="hu-HU" sz="2000" b="1" dirty="0" smtClean="0"/>
              <a:t>2,4%-a </a:t>
            </a:r>
            <a:r>
              <a:rPr lang="hu-HU" sz="2000" dirty="0" smtClean="0"/>
              <a:t>ökológiai.</a:t>
            </a:r>
            <a:endParaRPr lang="hu-HU" sz="2000" dirty="0"/>
          </a:p>
        </p:txBody>
      </p:sp>
      <p:sp>
        <p:nvSpPr>
          <p:cNvPr id="6" name="Text Box 4"/>
          <p:cNvSpPr txBox="1">
            <a:spLocks noChangeArrowheads="1"/>
          </p:cNvSpPr>
          <p:nvPr/>
        </p:nvSpPr>
        <p:spPr bwMode="auto">
          <a:xfrm>
            <a:off x="0" y="6396038"/>
            <a:ext cx="4159262"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square">
            <a:spAutoFit/>
          </a:bodyPr>
          <a:lstStyle>
            <a:lvl1pPr eaLnBrk="0" hangingPunct="0">
              <a:defRPr sz="2400" b="1">
                <a:solidFill>
                  <a:schemeClr val="tx1"/>
                </a:solidFill>
                <a:latin typeface="Arial" charset="0"/>
                <a:cs typeface="Arial" charset="0"/>
              </a:defRPr>
            </a:lvl1pPr>
            <a:lvl2pPr marL="742950" indent="-285750" eaLnBrk="0" hangingPunct="0">
              <a:defRPr sz="2400" b="1">
                <a:solidFill>
                  <a:schemeClr val="tx1"/>
                </a:solidFill>
                <a:latin typeface="Arial" charset="0"/>
                <a:cs typeface="Arial" charset="0"/>
              </a:defRPr>
            </a:lvl2pPr>
            <a:lvl3pPr marL="1143000" indent="-228600" eaLnBrk="0" hangingPunct="0">
              <a:defRPr sz="2400" b="1">
                <a:solidFill>
                  <a:schemeClr val="tx1"/>
                </a:solidFill>
                <a:latin typeface="Arial" charset="0"/>
                <a:cs typeface="Arial" charset="0"/>
              </a:defRPr>
            </a:lvl3pPr>
            <a:lvl4pPr marL="1600200" indent="-228600" eaLnBrk="0" hangingPunct="0">
              <a:defRPr sz="2400" b="1">
                <a:solidFill>
                  <a:schemeClr val="tx1"/>
                </a:solidFill>
                <a:latin typeface="Arial" charset="0"/>
                <a:cs typeface="Arial" charset="0"/>
              </a:defRPr>
            </a:lvl4pPr>
            <a:lvl5pPr marL="2057400" indent="-228600" eaLnBrk="0" hangingPunct="0">
              <a:defRPr sz="2400" b="1">
                <a:solidFill>
                  <a:schemeClr val="tx1"/>
                </a:solidFill>
                <a:latin typeface="Arial" charset="0"/>
                <a:cs typeface="Arial" charset="0"/>
              </a:defRPr>
            </a:lvl5pPr>
            <a:lvl6pPr marL="2514600" indent="-228600" eaLnBrk="0" fontAlgn="base" hangingPunct="0">
              <a:spcBef>
                <a:spcPct val="0"/>
              </a:spcBef>
              <a:spcAft>
                <a:spcPct val="0"/>
              </a:spcAft>
              <a:defRPr sz="2400" b="1">
                <a:solidFill>
                  <a:schemeClr val="tx1"/>
                </a:solidFill>
                <a:latin typeface="Arial" charset="0"/>
                <a:cs typeface="Arial" charset="0"/>
              </a:defRPr>
            </a:lvl6pPr>
            <a:lvl7pPr marL="2971800" indent="-228600" eaLnBrk="0" fontAlgn="base" hangingPunct="0">
              <a:spcBef>
                <a:spcPct val="0"/>
              </a:spcBef>
              <a:spcAft>
                <a:spcPct val="0"/>
              </a:spcAft>
              <a:defRPr sz="2400" b="1">
                <a:solidFill>
                  <a:schemeClr val="tx1"/>
                </a:solidFill>
                <a:latin typeface="Arial" charset="0"/>
                <a:cs typeface="Arial" charset="0"/>
              </a:defRPr>
            </a:lvl7pPr>
            <a:lvl8pPr marL="3429000" indent="-228600" eaLnBrk="0" fontAlgn="base" hangingPunct="0">
              <a:spcBef>
                <a:spcPct val="0"/>
              </a:spcBef>
              <a:spcAft>
                <a:spcPct val="0"/>
              </a:spcAft>
              <a:defRPr sz="2400" b="1">
                <a:solidFill>
                  <a:schemeClr val="tx1"/>
                </a:solidFill>
                <a:latin typeface="Arial" charset="0"/>
                <a:cs typeface="Arial" charset="0"/>
              </a:defRPr>
            </a:lvl8pPr>
            <a:lvl9pPr marL="3886200" indent="-228600" eaLnBrk="0" fontAlgn="base" hangingPunct="0">
              <a:spcBef>
                <a:spcPct val="0"/>
              </a:spcBef>
              <a:spcAft>
                <a:spcPct val="0"/>
              </a:spcAft>
              <a:defRPr sz="2400" b="1">
                <a:solidFill>
                  <a:schemeClr val="tx1"/>
                </a:solidFill>
                <a:latin typeface="Arial" charset="0"/>
                <a:cs typeface="Arial" charset="0"/>
              </a:defRPr>
            </a:lvl9pPr>
          </a:lstStyle>
          <a:p>
            <a:pPr>
              <a:spcBef>
                <a:spcPct val="50000"/>
              </a:spcBef>
            </a:pPr>
            <a:r>
              <a:rPr lang="en-US" sz="1200" b="0" dirty="0" err="1">
                <a:ea typeface="MS PGothic" pitchFamily="34" charset="-128"/>
              </a:rPr>
              <a:t>FiBL</a:t>
            </a:r>
            <a:r>
              <a:rPr lang="en-US" sz="1200" b="0" dirty="0">
                <a:ea typeface="MS PGothic" pitchFamily="34" charset="-128"/>
              </a:rPr>
              <a:t>/IFOAM Survey </a:t>
            </a:r>
            <a:r>
              <a:rPr lang="en-US" sz="1200" b="0" dirty="0" smtClean="0">
                <a:ea typeface="MS PGothic" pitchFamily="34" charset="-128"/>
              </a:rPr>
              <a:t>201</a:t>
            </a:r>
            <a:r>
              <a:rPr lang="hu-HU" sz="1200" b="0" dirty="0" smtClean="0">
                <a:ea typeface="MS PGothic" pitchFamily="34" charset="-128"/>
              </a:rPr>
              <a:t>2</a:t>
            </a:r>
            <a:r>
              <a:rPr lang="en-US" sz="1200" b="0" dirty="0" smtClean="0">
                <a:ea typeface="MS PGothic" pitchFamily="34" charset="-128"/>
              </a:rPr>
              <a:t>, </a:t>
            </a:r>
            <a:r>
              <a:rPr lang="en-US" sz="1200" b="0" dirty="0">
                <a:ea typeface="MS PGothic" pitchFamily="34" charset="-128"/>
              </a:rPr>
              <a:t>based on data from governments, the private organic sector and certifiers</a:t>
            </a:r>
            <a:endParaRPr lang="de-CH" sz="1200" b="0" dirty="0">
              <a:ea typeface="MS PGothic" pitchFamily="34" charset="-128"/>
            </a:endParaRPr>
          </a:p>
        </p:txBody>
      </p:sp>
      <p:sp>
        <p:nvSpPr>
          <p:cNvPr id="7" name="Cím 2"/>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u-HU" sz="3200" b="1" dirty="0" smtClean="0">
                <a:solidFill>
                  <a:srgbClr val="006600"/>
                </a:solidFill>
              </a:rPr>
              <a:t>Az ellenőrzött ökológiai termesztésű területek Európában (2010)</a:t>
            </a:r>
            <a:endParaRPr lang="hu-HU" sz="3200" b="1" dirty="0">
              <a:solidFill>
                <a:srgbClr val="006600"/>
              </a:solidFill>
            </a:endParaRPr>
          </a:p>
        </p:txBody>
      </p:sp>
    </p:spTree>
    <p:extLst>
      <p:ext uri="{BB962C8B-B14F-4D97-AF65-F5344CB8AC3E}">
        <p14:creationId xmlns:p14="http://schemas.microsoft.com/office/powerpoint/2010/main" xmlns="" val="41276919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vert="horz" lIns="91440" tIns="45720" rIns="91440" bIns="45720" rtlCol="0" anchor="ctr">
            <a:normAutofit/>
          </a:bodyPr>
          <a:lstStyle/>
          <a:p>
            <a:r>
              <a:rPr lang="hu-HU" b="1" dirty="0">
                <a:solidFill>
                  <a:srgbClr val="006600"/>
                </a:solidFill>
              </a:rPr>
              <a:t>Mi az ökológiai </a:t>
            </a:r>
            <a:r>
              <a:rPr lang="hu-HU" b="1" dirty="0" smtClean="0">
                <a:solidFill>
                  <a:srgbClr val="006600"/>
                </a:solidFill>
              </a:rPr>
              <a:t>mezőgazdaság</a:t>
            </a:r>
            <a:r>
              <a:rPr lang="hu-HU" b="1" dirty="0">
                <a:solidFill>
                  <a:srgbClr val="006600"/>
                </a:solidFill>
              </a:rPr>
              <a:t>?</a:t>
            </a:r>
          </a:p>
        </p:txBody>
      </p:sp>
      <p:sp>
        <p:nvSpPr>
          <p:cNvPr id="3" name="Tartalom helye 2"/>
          <p:cNvSpPr>
            <a:spLocks noGrp="1"/>
          </p:cNvSpPr>
          <p:nvPr>
            <p:ph idx="1"/>
          </p:nvPr>
        </p:nvSpPr>
        <p:spPr>
          <a:xfrm>
            <a:off x="457200" y="1600200"/>
            <a:ext cx="8229600" cy="5069160"/>
          </a:xfrm>
        </p:spPr>
        <p:txBody>
          <a:bodyPr>
            <a:noAutofit/>
          </a:bodyPr>
          <a:lstStyle/>
          <a:p>
            <a:pPr>
              <a:spcAft>
                <a:spcPts val="1200"/>
              </a:spcAft>
            </a:pPr>
            <a:r>
              <a:rPr lang="hu-HU" sz="2600" dirty="0"/>
              <a:t>Az ökológiai gazdálkodás a talajok és az élővilág épségének, valamint az emberek egészségének megőrzését célzó termelési rendszer. </a:t>
            </a:r>
            <a:endParaRPr lang="hu-HU" sz="2600" dirty="0" smtClean="0"/>
          </a:p>
          <a:p>
            <a:pPr>
              <a:spcAft>
                <a:spcPts val="1200"/>
              </a:spcAft>
            </a:pPr>
            <a:r>
              <a:rPr lang="hu-HU" sz="2600" dirty="0" smtClean="0"/>
              <a:t>Természetes </a:t>
            </a:r>
            <a:r>
              <a:rPr lang="hu-HU" sz="2600" dirty="0"/>
              <a:t>folyamatokon alapul és kerüli a káros hatású anyagok alkalmazását. </a:t>
            </a:r>
            <a:endParaRPr lang="hu-HU" sz="2600" dirty="0" smtClean="0"/>
          </a:p>
          <a:p>
            <a:pPr>
              <a:spcAft>
                <a:spcPts val="1200"/>
              </a:spcAft>
            </a:pPr>
            <a:r>
              <a:rPr lang="hu-HU" sz="2600" dirty="0" smtClean="0"/>
              <a:t>Az </a:t>
            </a:r>
            <a:r>
              <a:rPr lang="hu-HU" sz="2600" dirty="0"/>
              <a:t>ökológiai gazdálkodás ötvözi a hagyományt, a tudományos kutatást és az innovációt. Így törekszik a környezet megóvására, és – a társadalmi, gazdasági szempontokat is figyelembe véve – az egészséges életformát elősegítő mezőgazdaság és élelmiszeripar </a:t>
            </a:r>
            <a:r>
              <a:rPr lang="hu-HU" sz="2600" dirty="0" smtClean="0"/>
              <a:t>megteremtésére </a:t>
            </a:r>
            <a:r>
              <a:rPr lang="hu-HU" sz="2600" dirty="0"/>
              <a:t>(</a:t>
            </a:r>
            <a:r>
              <a:rPr lang="hu-HU" sz="2600" dirty="0" smtClean="0">
                <a:hlinkClick r:id="rId2" tooltip="Link öffnet in neuem Fenster"/>
              </a:rPr>
              <a:t>IFOAM</a:t>
            </a:r>
            <a:r>
              <a:rPr lang="hu-HU" sz="2600" dirty="0" smtClean="0"/>
              <a:t>).</a:t>
            </a:r>
            <a:endParaRPr lang="hu-HU" sz="2600" dirty="0"/>
          </a:p>
        </p:txBody>
      </p:sp>
    </p:spTree>
    <p:extLst>
      <p:ext uri="{BB962C8B-B14F-4D97-AF65-F5344CB8AC3E}">
        <p14:creationId xmlns:p14="http://schemas.microsoft.com/office/powerpoint/2010/main" xmlns="" val="18234046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um 1"/>
          <p:cNvGraphicFramePr>
            <a:graphicFrameLocks noGrp="1" noChangeAspect="1"/>
          </p:cNvGraphicFramePr>
          <p:nvPr>
            <p:extLst>
              <p:ext uri="{D42A27DB-BD31-4B8C-83A1-F6EECF244321}">
                <p14:modId xmlns:p14="http://schemas.microsoft.com/office/powerpoint/2010/main" xmlns="" val="2453544146"/>
              </p:ext>
            </p:extLst>
          </p:nvPr>
        </p:nvGraphicFramePr>
        <p:xfrm>
          <a:off x="0" y="1340768"/>
          <a:ext cx="9043851" cy="4608512"/>
        </p:xfrm>
        <a:graphic>
          <a:graphicData uri="http://schemas.openxmlformats.org/presentationml/2006/ole">
            <p:oleObj spid="_x0000_s73730" name="Arbeitsblatt" r:id="rId3" imgW="8429498" imgH="4295700" progId="Excel.Sheet.8">
              <p:embed/>
            </p:oleObj>
          </a:graphicData>
        </a:graphic>
      </p:graphicFrame>
      <p:sp>
        <p:nvSpPr>
          <p:cNvPr id="3" name="Cím 1"/>
          <p:cNvSpPr txBox="1">
            <a:spLocks/>
          </p:cNvSpPr>
          <p:nvPr/>
        </p:nvSpPr>
        <p:spPr>
          <a:xfrm>
            <a:off x="251520" y="260648"/>
            <a:ext cx="8640960" cy="88235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u-HU" sz="3600" b="1" dirty="0">
                <a:solidFill>
                  <a:srgbClr val="006600"/>
                </a:solidFill>
              </a:rPr>
              <a:t>Az ökológiai mezőgazdaság területe </a:t>
            </a:r>
            <a:r>
              <a:rPr lang="hu-HU" sz="3600" b="1" dirty="0" err="1" smtClean="0">
                <a:solidFill>
                  <a:srgbClr val="006600"/>
                </a:solidFill>
              </a:rPr>
              <a:t>Mo.-on</a:t>
            </a:r>
            <a:endParaRPr lang="hu-HU" sz="3600" b="1" dirty="0">
              <a:solidFill>
                <a:srgbClr val="006600"/>
              </a:solidFill>
            </a:endParaRPr>
          </a:p>
        </p:txBody>
      </p:sp>
      <p:sp>
        <p:nvSpPr>
          <p:cNvPr id="4" name="Textplatzhalter 6"/>
          <p:cNvSpPr>
            <a:spLocks/>
          </p:cNvSpPr>
          <p:nvPr/>
        </p:nvSpPr>
        <p:spPr bwMode="auto">
          <a:xfrm>
            <a:off x="2616200" y="6278563"/>
            <a:ext cx="5545138" cy="360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p>
            <a:pPr defTabSz="623888">
              <a:spcBef>
                <a:spcPct val="10000"/>
              </a:spcBef>
              <a:spcAft>
                <a:spcPct val="10000"/>
              </a:spcAft>
              <a:buClr>
                <a:schemeClr val="tx1"/>
              </a:buClr>
              <a:buFont typeface="Arial" charset="0"/>
              <a:buNone/>
            </a:pPr>
            <a:r>
              <a:rPr lang="hu-HU" sz="1200" b="0" dirty="0" smtClean="0"/>
              <a:t>Forrás</a:t>
            </a:r>
            <a:r>
              <a:rPr lang="fr-FR" sz="1200" b="0" dirty="0" smtClean="0"/>
              <a:t>: Biokontroll </a:t>
            </a:r>
            <a:r>
              <a:rPr lang="fr-FR" sz="1200" b="0" dirty="0"/>
              <a:t>H</a:t>
            </a:r>
            <a:r>
              <a:rPr lang="fr-FR" sz="1200" b="0" dirty="0" smtClean="0"/>
              <a:t>ungaria, Hungaria Öko Garancia, Eurostat</a:t>
            </a:r>
            <a:endParaRPr lang="de-DE" sz="1200" b="0" dirty="0"/>
          </a:p>
        </p:txBody>
      </p:sp>
    </p:spTree>
    <p:extLst>
      <p:ext uri="{BB962C8B-B14F-4D97-AF65-F5344CB8AC3E}">
        <p14:creationId xmlns:p14="http://schemas.microsoft.com/office/powerpoint/2010/main" xmlns="" val="32168955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23528" y="1268760"/>
            <a:ext cx="8388424" cy="4093428"/>
          </a:xfrm>
          <a:prstGeom prst="rect">
            <a:avLst/>
          </a:prstGeom>
        </p:spPr>
        <p:txBody>
          <a:bodyPr wrap="square">
            <a:spAutoFit/>
          </a:bodyPr>
          <a:lstStyle/>
          <a:p>
            <a:pPr marR="0" lvl="0" indent="0" fontAlgn="base">
              <a:lnSpc>
                <a:spcPct val="100000"/>
              </a:lnSpc>
              <a:spcBef>
                <a:spcPct val="0"/>
              </a:spcBef>
              <a:spcAft>
                <a:spcPct val="0"/>
              </a:spcAft>
              <a:buClrTx/>
              <a:buSzTx/>
              <a:buFontTx/>
              <a:buNone/>
              <a:tabLst/>
            </a:pPr>
            <a:r>
              <a:rPr lang="hu-HU" sz="2400" dirty="0" smtClean="0"/>
              <a:t>A hazai ökológiai termény mintegy </a:t>
            </a:r>
            <a:r>
              <a:rPr lang="en-US" sz="2400" b="1" dirty="0" smtClean="0"/>
              <a:t>85 %</a:t>
            </a:r>
            <a:r>
              <a:rPr lang="hu-HU" sz="2400" b="1" dirty="0" err="1" smtClean="0"/>
              <a:t>-</a:t>
            </a:r>
            <a:r>
              <a:rPr lang="hu-HU" sz="2400" b="1" dirty="0" err="1"/>
              <a:t>a</a:t>
            </a:r>
            <a:r>
              <a:rPr lang="en-US" sz="2400" b="1" dirty="0" smtClean="0"/>
              <a:t> </a:t>
            </a:r>
            <a:r>
              <a:rPr lang="hu-HU" sz="2400" b="1" dirty="0" smtClean="0"/>
              <a:t>exportálásra kerül</a:t>
            </a:r>
            <a:r>
              <a:rPr lang="en-US" sz="2400" dirty="0" smtClean="0"/>
              <a:t>.</a:t>
            </a:r>
            <a:r>
              <a:rPr lang="hu-HU" sz="2400" dirty="0" smtClean="0"/>
              <a:t> Ennek többsége alacsony hozzáadott értékű alapanyag.</a:t>
            </a:r>
          </a:p>
          <a:p>
            <a:pPr marR="0" lvl="0" indent="0" fontAlgn="base">
              <a:lnSpc>
                <a:spcPct val="100000"/>
              </a:lnSpc>
              <a:spcBef>
                <a:spcPct val="0"/>
              </a:spcBef>
              <a:spcAft>
                <a:spcPct val="0"/>
              </a:spcAft>
              <a:buClrTx/>
              <a:buSzTx/>
              <a:buFontTx/>
              <a:buNone/>
              <a:tabLst/>
            </a:pPr>
            <a:endParaRPr lang="hu-HU" sz="2400" dirty="0" smtClean="0"/>
          </a:p>
          <a:p>
            <a:pPr marR="0" lvl="0" indent="0" fontAlgn="base">
              <a:lnSpc>
                <a:spcPct val="100000"/>
              </a:lnSpc>
              <a:spcBef>
                <a:spcPct val="0"/>
              </a:spcBef>
              <a:spcAft>
                <a:spcPct val="0"/>
              </a:spcAft>
              <a:buClrTx/>
              <a:buSzTx/>
              <a:buFontTx/>
              <a:buNone/>
              <a:tabLst/>
            </a:pPr>
            <a:endParaRPr lang="hu-HU" sz="2400" dirty="0" smtClean="0"/>
          </a:p>
          <a:p>
            <a:pPr marR="0" lvl="0" indent="0" fontAlgn="base">
              <a:lnSpc>
                <a:spcPct val="100000"/>
              </a:lnSpc>
              <a:spcBef>
                <a:spcPct val="0"/>
              </a:spcBef>
              <a:spcAft>
                <a:spcPct val="0"/>
              </a:spcAft>
              <a:buClrTx/>
              <a:buSzTx/>
              <a:buFontTx/>
              <a:buNone/>
              <a:tabLst/>
            </a:pPr>
            <a:endParaRPr lang="hu-HU" sz="2400" dirty="0" smtClean="0"/>
          </a:p>
          <a:p>
            <a:pPr marR="0" lvl="0" indent="0" fontAlgn="base">
              <a:lnSpc>
                <a:spcPct val="100000"/>
              </a:lnSpc>
              <a:spcBef>
                <a:spcPct val="0"/>
              </a:spcBef>
              <a:spcAft>
                <a:spcPct val="0"/>
              </a:spcAft>
              <a:buClrTx/>
              <a:buSzTx/>
              <a:buFontTx/>
              <a:buNone/>
              <a:tabLst/>
            </a:pPr>
            <a:endParaRPr lang="hu-HU" sz="2000" dirty="0" smtClean="0"/>
          </a:p>
          <a:p>
            <a:pPr marR="0" lvl="0" indent="0" fontAlgn="base">
              <a:lnSpc>
                <a:spcPct val="100000"/>
              </a:lnSpc>
              <a:spcBef>
                <a:spcPct val="0"/>
              </a:spcBef>
              <a:spcAft>
                <a:spcPct val="0"/>
              </a:spcAft>
              <a:buClrTx/>
              <a:buSzTx/>
              <a:tabLst/>
            </a:pPr>
            <a:r>
              <a:rPr lang="hu-HU" sz="2400" dirty="0" smtClean="0"/>
              <a:t>Az </a:t>
            </a:r>
            <a:r>
              <a:rPr lang="en-US" sz="2400" dirty="0" smtClean="0"/>
              <a:t>ORA, ECOZEPT, BioVista (2008) </a:t>
            </a:r>
            <a:r>
              <a:rPr lang="hu-HU" sz="2400" dirty="0" smtClean="0"/>
              <a:t>becslése szerint a hazai biotermék fogyasztásból az import termékek aránya </a:t>
            </a:r>
            <a:r>
              <a:rPr lang="hu-HU" sz="2400" b="1" dirty="0" smtClean="0"/>
              <a:t>mintegy 90 % és ezek elsősorban feldolgozott termékek</a:t>
            </a:r>
            <a:r>
              <a:rPr lang="hu-HU" sz="2400" dirty="0" smtClean="0"/>
              <a:t>.</a:t>
            </a:r>
          </a:p>
          <a:p>
            <a:pPr marR="0" lvl="0" indent="0" fontAlgn="base">
              <a:lnSpc>
                <a:spcPct val="100000"/>
              </a:lnSpc>
              <a:spcBef>
                <a:spcPct val="0"/>
              </a:spcBef>
              <a:spcAft>
                <a:spcPct val="0"/>
              </a:spcAft>
              <a:buClrTx/>
              <a:buSzTx/>
              <a:buFontTx/>
              <a:buNone/>
              <a:tabLst/>
            </a:pPr>
            <a:r>
              <a:rPr lang="hu-HU" sz="2400" dirty="0" smtClean="0"/>
              <a:t/>
            </a:r>
            <a:br>
              <a:rPr lang="hu-HU" sz="2400" dirty="0" smtClean="0"/>
            </a:br>
            <a:endParaRPr lang="hu-HU" sz="2400" dirty="0" smtClean="0"/>
          </a:p>
        </p:txBody>
      </p:sp>
      <p:sp>
        <p:nvSpPr>
          <p:cNvPr id="3" name="Rectangle 3"/>
          <p:cNvSpPr>
            <a:spLocks noChangeArrowheads="1"/>
          </p:cNvSpPr>
          <p:nvPr/>
        </p:nvSpPr>
        <p:spPr bwMode="auto">
          <a:xfrm>
            <a:off x="0" y="5903893"/>
            <a:ext cx="9144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err="1" smtClean="0" bmk="">
                <a:ln>
                  <a:noFill/>
                </a:ln>
                <a:solidFill>
                  <a:schemeClr val="tx1"/>
                </a:solidFill>
                <a:effectLst/>
                <a:latin typeface="Times New Roman" pitchFamily="18" charset="0"/>
                <a:ea typeface="Calibri" pitchFamily="34" charset="0"/>
                <a:cs typeface="Times New Roman" pitchFamily="18" charset="0"/>
              </a:rPr>
              <a:t>Frühwald</a:t>
            </a:r>
            <a:r>
              <a:rPr kumimoji="0" lang="en-GB" sz="1400" b="0" i="0" u="none" strike="noStrike" cap="none" normalizeH="0" baseline="0" dirty="0" smtClean="0" bmk="">
                <a:ln>
                  <a:noFill/>
                </a:ln>
                <a:solidFill>
                  <a:schemeClr val="tx1"/>
                </a:solidFill>
                <a:effectLst/>
                <a:latin typeface="Times New Roman" pitchFamily="18" charset="0"/>
                <a:ea typeface="Calibri" pitchFamily="34" charset="0"/>
                <a:cs typeface="Times New Roman" pitchFamily="18" charset="0"/>
              </a:rPr>
              <a:t>, F. [2012]: The Place of Organic Farming and Organic Products in the Media and Trade. Proceedings of the conference „The Hungarian Situation of Organic Agriculture – Trends and Breakout Points” </a:t>
            </a:r>
            <a:r>
              <a:rPr kumimoji="0" lang="en-GB" sz="1400" b="0" i="0" u="none" strike="noStrike" cap="none" normalizeH="0" baseline="0" dirty="0" err="1" smtClean="0" bmk="">
                <a:ln>
                  <a:noFill/>
                </a:ln>
                <a:solidFill>
                  <a:schemeClr val="tx1"/>
                </a:solidFill>
                <a:effectLst/>
                <a:latin typeface="Times New Roman" pitchFamily="18" charset="0"/>
                <a:ea typeface="Calibri" pitchFamily="34" charset="0"/>
                <a:cs typeface="Times New Roman" pitchFamily="18" charset="0"/>
              </a:rPr>
              <a:t>Gödöllő</a:t>
            </a:r>
            <a:r>
              <a:rPr kumimoji="0" lang="en-GB" sz="1400" b="0" i="0" u="none" strike="noStrike" cap="none" normalizeH="0" baseline="0" dirty="0" smtClean="0" bmk="">
                <a:ln>
                  <a:noFill/>
                </a:ln>
                <a:solidFill>
                  <a:schemeClr val="tx1"/>
                </a:solidFill>
                <a:effectLst/>
                <a:latin typeface="Times New Roman" pitchFamily="18" charset="0"/>
                <a:ea typeface="Calibri" pitchFamily="34" charset="0"/>
                <a:cs typeface="Times New Roman" pitchFamily="18" charset="0"/>
              </a:rPr>
              <a:t>, February 2</a:t>
            </a:r>
            <a:r>
              <a:rPr kumimoji="0" lang="en-GB" sz="1400" b="0" i="0" u="none" strike="noStrike" cap="none" normalizeH="0" baseline="30000" dirty="0" smtClean="0" bmk="">
                <a:ln>
                  <a:noFill/>
                </a:ln>
                <a:solidFill>
                  <a:schemeClr val="tx1"/>
                </a:solidFill>
                <a:effectLst/>
                <a:latin typeface="Times New Roman" pitchFamily="18" charset="0"/>
                <a:ea typeface="Calibri" pitchFamily="34" charset="0"/>
                <a:cs typeface="Times New Roman" pitchFamily="18" charset="0"/>
              </a:rPr>
              <a:t>nd</a:t>
            </a:r>
            <a:r>
              <a:rPr kumimoji="0" lang="en-GB" sz="1400" b="0" i="0" u="none" strike="noStrike" cap="none" normalizeH="0" baseline="0" dirty="0" smtClean="0" bmk="">
                <a:ln>
                  <a:noFill/>
                </a:ln>
                <a:solidFill>
                  <a:schemeClr val="tx1"/>
                </a:solidFill>
                <a:effectLst/>
                <a:latin typeface="Times New Roman" pitchFamily="18" charset="0"/>
                <a:ea typeface="Calibri" pitchFamily="34" charset="0"/>
                <a:cs typeface="Times New Roman" pitchFamily="18" charset="0"/>
              </a:rPr>
              <a:t>, 2012.</a:t>
            </a:r>
            <a:endParaRPr kumimoji="0" lang="hu-HU" sz="1400" b="0" i="0" u="none" strike="noStrike" cap="none" normalizeH="0" baseline="0" dirty="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ORA, ECOZEPT, </a:t>
            </a:r>
            <a:r>
              <a:rPr kumimoji="0" lang="en-GB"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BioVista</a:t>
            </a:r>
            <a:r>
              <a:rPr kumimoji="0" lang="en-GB"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(2008), quoted in:</a:t>
            </a:r>
            <a:r>
              <a:rPr kumimoji="0" lang="en-GB"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GB"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European Commission Directorate-General for Agriculture and Rural Development [2010]: An analysis of the EU organic sector, Brussels. p53.</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Cím 9"/>
          <p:cNvSpPr txBox="1">
            <a:spLocks/>
          </p:cNvSpPr>
          <p:nvPr/>
        </p:nvSpPr>
        <p:spPr>
          <a:xfrm>
            <a:off x="0" y="188640"/>
            <a:ext cx="91440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u-HU" sz="3600" b="1" dirty="0">
                <a:solidFill>
                  <a:srgbClr val="006600"/>
                </a:solidFill>
              </a:rPr>
              <a:t>Hazai</a:t>
            </a:r>
            <a:r>
              <a:rPr lang="hu-HU" sz="4000" b="1" dirty="0" smtClean="0">
                <a:solidFill>
                  <a:srgbClr val="004200"/>
                </a:solidFill>
              </a:rPr>
              <a:t> </a:t>
            </a:r>
            <a:r>
              <a:rPr lang="hu-HU" sz="3600" b="1" dirty="0">
                <a:solidFill>
                  <a:srgbClr val="006600"/>
                </a:solidFill>
              </a:rPr>
              <a:t>piaci szerkezet</a:t>
            </a:r>
            <a:endParaRPr lang="de-CH" sz="3600" b="1" dirty="0">
              <a:solidFill>
                <a:srgbClr val="006600"/>
              </a:solidFill>
            </a:endParaRPr>
          </a:p>
        </p:txBody>
      </p:sp>
      <p:pic>
        <p:nvPicPr>
          <p:cNvPr id="5" name="Picture 7" descr="http://kornyezettudatoselet.hu/wp-content/uploads/2010/05/selyemfu1.jpg"/>
          <p:cNvPicPr>
            <a:picLocks noChangeAspect="1" noChangeArrowheads="1"/>
          </p:cNvPicPr>
          <p:nvPr/>
        </p:nvPicPr>
        <p:blipFill>
          <a:blip r:embed="rId2" cstate="print"/>
          <a:srcRect l="5355" t="16733" r="21355" b="47465"/>
          <a:stretch>
            <a:fillRect/>
          </a:stretch>
        </p:blipFill>
        <p:spPr bwMode="auto">
          <a:xfrm>
            <a:off x="5364088" y="4653136"/>
            <a:ext cx="3304800" cy="1138764"/>
          </a:xfrm>
          <a:prstGeom prst="rect">
            <a:avLst/>
          </a:prstGeom>
          <a:noFill/>
        </p:spPr>
      </p:pic>
      <p:pic>
        <p:nvPicPr>
          <p:cNvPr id="6" name="Picture 9" descr="http://t1.gstatic.com/images?q=tbn:ANd9GcRPygOAis7Lz7gpXsykliyMtcy30lq66Yy3AV8Un5pu8axffTst8Q"/>
          <p:cNvPicPr>
            <a:picLocks noChangeAspect="1" noChangeArrowheads="1"/>
          </p:cNvPicPr>
          <p:nvPr/>
        </p:nvPicPr>
        <p:blipFill>
          <a:blip r:embed="rId3" cstate="print"/>
          <a:srcRect/>
          <a:stretch>
            <a:fillRect/>
          </a:stretch>
        </p:blipFill>
        <p:spPr bwMode="auto">
          <a:xfrm>
            <a:off x="395536" y="2132856"/>
            <a:ext cx="3305918" cy="1155577"/>
          </a:xfrm>
          <a:prstGeom prst="rect">
            <a:avLst/>
          </a:prstGeom>
          <a:noFill/>
        </p:spPr>
      </p:pic>
      <p:pic>
        <p:nvPicPr>
          <p:cNvPr id="7" name="Picture 11" descr="http://antsz.dyndns.org/021001/antsz/nyil.gif"/>
          <p:cNvPicPr>
            <a:picLocks noChangeAspect="1" noChangeArrowheads="1"/>
          </p:cNvPicPr>
          <p:nvPr/>
        </p:nvPicPr>
        <p:blipFill>
          <a:blip r:embed="rId4" cstate="print"/>
          <a:srcRect/>
          <a:stretch>
            <a:fillRect/>
          </a:stretch>
        </p:blipFill>
        <p:spPr bwMode="auto">
          <a:xfrm flipH="1">
            <a:off x="4067944" y="1772816"/>
            <a:ext cx="3499995" cy="2448272"/>
          </a:xfrm>
          <a:prstGeom prst="rect">
            <a:avLst/>
          </a:prstGeom>
          <a:noFill/>
        </p:spPr>
      </p:pic>
    </p:spTree>
    <p:extLst>
      <p:ext uri="{BB962C8B-B14F-4D97-AF65-F5344CB8AC3E}">
        <p14:creationId xmlns:p14="http://schemas.microsoft.com/office/powerpoint/2010/main" xmlns="" val="261426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descr="OEMKI_Logo_Statements_1a.jpg"/>
          <p:cNvPicPr>
            <a:picLocks noChangeAspect="1"/>
          </p:cNvPicPr>
          <p:nvPr/>
        </p:nvPicPr>
        <p:blipFill>
          <a:blip r:embed="rId3" cstate="print"/>
          <a:stretch>
            <a:fillRect/>
          </a:stretch>
        </p:blipFill>
        <p:spPr>
          <a:xfrm>
            <a:off x="555159" y="764704"/>
            <a:ext cx="7884368" cy="2487108"/>
          </a:xfrm>
          <a:prstGeom prst="rect">
            <a:avLst/>
          </a:prstGeom>
        </p:spPr>
      </p:pic>
      <p:pic>
        <p:nvPicPr>
          <p:cNvPr id="3" name="Kép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71599" y="3356992"/>
            <a:ext cx="7272683" cy="2404160"/>
          </a:xfrm>
          <a:prstGeom prst="rect">
            <a:avLst/>
          </a:prstGeom>
        </p:spPr>
      </p:pic>
    </p:spTree>
    <p:extLst>
      <p:ext uri="{BB962C8B-B14F-4D97-AF65-F5344CB8AC3E}">
        <p14:creationId xmlns:p14="http://schemas.microsoft.com/office/powerpoint/2010/main" xmlns="" val="29569904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830341" y="636281"/>
            <a:ext cx="1605755" cy="2141006"/>
          </a:xfrm>
          <a:prstGeom prst="rect">
            <a:avLst/>
          </a:prstGeom>
        </p:spPr>
      </p:pic>
      <p:pic>
        <p:nvPicPr>
          <p:cNvPr id="5" name="Kép 4"/>
          <p:cNvPicPr>
            <a:picLocks noChangeAspect="1"/>
          </p:cNvPicPr>
          <p:nvPr/>
        </p:nvPicPr>
        <p:blipFill rotWithShape="1">
          <a:blip r:embed="rId3" cstate="print">
            <a:extLst>
              <a:ext uri="{28A0092B-C50C-407E-A947-70E740481C1C}">
                <a14:useLocalDpi xmlns:a14="http://schemas.microsoft.com/office/drawing/2010/main" xmlns="" val="0"/>
              </a:ext>
            </a:extLst>
          </a:blip>
          <a:srcRect l="28778" t="4373" r="18281" b="291"/>
          <a:stretch/>
        </p:blipFill>
        <p:spPr>
          <a:xfrm>
            <a:off x="5503011" y="636280"/>
            <a:ext cx="1603507" cy="2165663"/>
          </a:xfrm>
          <a:prstGeom prst="rect">
            <a:avLst/>
          </a:prstGeom>
        </p:spPr>
      </p:pic>
      <p:sp>
        <p:nvSpPr>
          <p:cNvPr id="6" name="Szövegdoboz 5"/>
          <p:cNvSpPr txBox="1"/>
          <p:nvPr/>
        </p:nvSpPr>
        <p:spPr>
          <a:xfrm>
            <a:off x="395536" y="2995210"/>
            <a:ext cx="8683966" cy="369332"/>
          </a:xfrm>
          <a:prstGeom prst="rect">
            <a:avLst/>
          </a:prstGeom>
          <a:noFill/>
        </p:spPr>
        <p:txBody>
          <a:bodyPr wrap="square" rtlCol="0">
            <a:spAutoFit/>
          </a:bodyPr>
          <a:lstStyle/>
          <a:p>
            <a:r>
              <a:rPr lang="hu-HU" b="1" dirty="0" smtClean="0"/>
              <a:t>Földi Mihály          Tarnai Mária         </a:t>
            </a:r>
            <a:r>
              <a:rPr lang="hu-HU" b="1" dirty="0" err="1" smtClean="0"/>
              <a:t>Dezsény</a:t>
            </a:r>
            <a:r>
              <a:rPr lang="hu-HU" b="1" dirty="0" smtClean="0"/>
              <a:t> Zoltán    Papp Orsolya           Dr. Illyés Eszter</a:t>
            </a:r>
            <a:endParaRPr lang="hu-HU" b="1" dirty="0"/>
          </a:p>
        </p:txBody>
      </p:sp>
      <p:sp>
        <p:nvSpPr>
          <p:cNvPr id="7" name="Téglalap 6"/>
          <p:cNvSpPr/>
          <p:nvPr/>
        </p:nvSpPr>
        <p:spPr>
          <a:xfrm>
            <a:off x="5436096" y="4696528"/>
            <a:ext cx="2401478" cy="2031325"/>
          </a:xfrm>
          <a:prstGeom prst="rect">
            <a:avLst/>
          </a:prstGeom>
        </p:spPr>
        <p:txBody>
          <a:bodyPr wrap="square">
            <a:spAutoFit/>
          </a:bodyPr>
          <a:lstStyle/>
          <a:p>
            <a:r>
              <a:rPr lang="hu-HU" dirty="0"/>
              <a:t>- </a:t>
            </a:r>
            <a:r>
              <a:rPr lang="hu-HU" dirty="0" smtClean="0"/>
              <a:t>ökológiai </a:t>
            </a:r>
            <a:r>
              <a:rPr lang="hu-HU" dirty="0"/>
              <a:t>zöldség- és gyümölcstermesztési </a:t>
            </a:r>
            <a:r>
              <a:rPr lang="hu-HU" dirty="0" smtClean="0"/>
              <a:t>kísérlet-hálózat</a:t>
            </a:r>
            <a:endParaRPr lang="hu-HU" dirty="0"/>
          </a:p>
          <a:p>
            <a:r>
              <a:rPr lang="hu-HU" dirty="0" smtClean="0"/>
              <a:t>- gyakorlati </a:t>
            </a:r>
            <a:r>
              <a:rPr lang="hu-HU" dirty="0"/>
              <a:t>tanácsadás és ismeretterjesztés </a:t>
            </a:r>
            <a:r>
              <a:rPr lang="hu-HU" dirty="0" smtClean="0"/>
              <a:t> </a:t>
            </a:r>
          </a:p>
          <a:p>
            <a:r>
              <a:rPr lang="hu-HU" dirty="0" smtClean="0"/>
              <a:t>- </a:t>
            </a:r>
            <a:r>
              <a:rPr lang="hu-HU" dirty="0"/>
              <a:t>szakoktatás, képzés, továbbképzés;</a:t>
            </a:r>
          </a:p>
        </p:txBody>
      </p:sp>
      <p:sp>
        <p:nvSpPr>
          <p:cNvPr id="9" name="Téglalap 8"/>
          <p:cNvSpPr/>
          <p:nvPr/>
        </p:nvSpPr>
        <p:spPr>
          <a:xfrm>
            <a:off x="0" y="3385411"/>
            <a:ext cx="2226493" cy="1754326"/>
          </a:xfrm>
          <a:prstGeom prst="rect">
            <a:avLst/>
          </a:prstGeom>
        </p:spPr>
        <p:txBody>
          <a:bodyPr wrap="square">
            <a:spAutoFit/>
          </a:bodyPr>
          <a:lstStyle/>
          <a:p>
            <a:r>
              <a:rPr lang="hu-HU" dirty="0"/>
              <a:t>- </a:t>
            </a:r>
            <a:r>
              <a:rPr lang="hu-HU" dirty="0" smtClean="0"/>
              <a:t>ökológiai szántóföldi kísérlet-hálózat gyakorlati </a:t>
            </a:r>
            <a:r>
              <a:rPr lang="hu-HU" dirty="0"/>
              <a:t>tanácsadás és ismeretterjesztés </a:t>
            </a:r>
            <a:r>
              <a:rPr lang="hu-HU" dirty="0" smtClean="0"/>
              <a:t> </a:t>
            </a:r>
          </a:p>
          <a:p>
            <a:r>
              <a:rPr lang="hu-HU" dirty="0" smtClean="0"/>
              <a:t>- </a:t>
            </a:r>
            <a:r>
              <a:rPr lang="hu-HU" dirty="0"/>
              <a:t>szakoktatás, képzés, továbbképzés;</a:t>
            </a:r>
          </a:p>
        </p:txBody>
      </p:sp>
      <p:sp>
        <p:nvSpPr>
          <p:cNvPr id="10" name="Téglalap 9"/>
          <p:cNvSpPr/>
          <p:nvPr/>
        </p:nvSpPr>
        <p:spPr>
          <a:xfrm>
            <a:off x="1979712" y="4826675"/>
            <a:ext cx="2016224" cy="2031325"/>
          </a:xfrm>
          <a:prstGeom prst="rect">
            <a:avLst/>
          </a:prstGeom>
        </p:spPr>
        <p:txBody>
          <a:bodyPr wrap="square">
            <a:spAutoFit/>
          </a:bodyPr>
          <a:lstStyle/>
          <a:p>
            <a:pPr marL="285750" indent="-285750">
              <a:buFontTx/>
              <a:buChar char="-"/>
            </a:pPr>
            <a:r>
              <a:rPr lang="hu-HU" dirty="0" smtClean="0"/>
              <a:t>rendezvény szervezés</a:t>
            </a:r>
          </a:p>
          <a:p>
            <a:pPr marL="285750" indent="-285750">
              <a:buFontTx/>
              <a:buChar char="-"/>
            </a:pPr>
            <a:r>
              <a:rPr lang="hu-HU" dirty="0"/>
              <a:t>p</a:t>
            </a:r>
            <a:r>
              <a:rPr lang="hu-HU" dirty="0" smtClean="0"/>
              <a:t>ályázatírás</a:t>
            </a:r>
          </a:p>
          <a:p>
            <a:pPr marL="285750" indent="-285750">
              <a:buFontTx/>
              <a:buChar char="-"/>
            </a:pPr>
            <a:r>
              <a:rPr lang="hu-HU" dirty="0"/>
              <a:t>k</a:t>
            </a:r>
            <a:r>
              <a:rPr lang="hu-HU" dirty="0" smtClean="0"/>
              <a:t>apcsolattartás</a:t>
            </a:r>
          </a:p>
          <a:p>
            <a:pPr marL="285750" indent="-285750">
              <a:buFontTx/>
              <a:buChar char="-"/>
            </a:pPr>
            <a:r>
              <a:rPr lang="hu-HU" dirty="0" smtClean="0"/>
              <a:t>PhD program</a:t>
            </a:r>
          </a:p>
          <a:p>
            <a:pPr marL="285750" indent="-285750">
              <a:buFontTx/>
              <a:buChar char="-"/>
            </a:pPr>
            <a:r>
              <a:rPr lang="hu-HU" dirty="0" smtClean="0"/>
              <a:t>Gazdasági kutatás</a:t>
            </a:r>
          </a:p>
        </p:txBody>
      </p:sp>
      <p:sp>
        <p:nvSpPr>
          <p:cNvPr id="11" name="Téglalap 10"/>
          <p:cNvSpPr/>
          <p:nvPr/>
        </p:nvSpPr>
        <p:spPr>
          <a:xfrm>
            <a:off x="3670189" y="3386177"/>
            <a:ext cx="2016224" cy="1200329"/>
          </a:xfrm>
          <a:prstGeom prst="rect">
            <a:avLst/>
          </a:prstGeom>
        </p:spPr>
        <p:txBody>
          <a:bodyPr wrap="square">
            <a:spAutoFit/>
          </a:bodyPr>
          <a:lstStyle/>
          <a:p>
            <a:pPr marL="285750" indent="-285750">
              <a:buFontTx/>
              <a:buChar char="-"/>
            </a:pPr>
            <a:r>
              <a:rPr lang="hu-HU" dirty="0" smtClean="0"/>
              <a:t>PhD kutatás</a:t>
            </a:r>
          </a:p>
          <a:p>
            <a:pPr marL="285750" indent="-285750">
              <a:buFontTx/>
              <a:buChar char="-"/>
            </a:pPr>
            <a:r>
              <a:rPr lang="hu-HU" dirty="0" smtClean="0"/>
              <a:t>CSA rendszerek</a:t>
            </a:r>
          </a:p>
          <a:p>
            <a:pPr marL="285750" indent="-285750">
              <a:buFontTx/>
              <a:buChar char="-"/>
            </a:pPr>
            <a:r>
              <a:rPr lang="hu-HU" dirty="0" smtClean="0"/>
              <a:t>Kímélő talajművelés</a:t>
            </a:r>
          </a:p>
        </p:txBody>
      </p:sp>
      <p:pic>
        <p:nvPicPr>
          <p:cNvPr id="4" name="Kép 3"/>
          <p:cNvPicPr>
            <a:picLocks noChangeAspect="1"/>
          </p:cNvPicPr>
          <p:nvPr/>
        </p:nvPicPr>
        <p:blipFill rotWithShape="1">
          <a:blip r:embed="rId4" cstate="print">
            <a:extLst>
              <a:ext uri="{28A0092B-C50C-407E-A947-70E740481C1C}">
                <a14:useLocalDpi xmlns:a14="http://schemas.microsoft.com/office/drawing/2010/main" xmlns="" val="0"/>
              </a:ext>
            </a:extLst>
          </a:blip>
          <a:srcRect l="13673" r="5847"/>
          <a:stretch/>
        </p:blipFill>
        <p:spPr>
          <a:xfrm>
            <a:off x="2169477" y="636280"/>
            <a:ext cx="1610436" cy="2095022"/>
          </a:xfrm>
          <a:prstGeom prst="rect">
            <a:avLst/>
          </a:prstGeom>
        </p:spPr>
      </p:pic>
      <p:pic>
        <p:nvPicPr>
          <p:cNvPr id="8" name="Kép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04254" y="621747"/>
            <a:ext cx="1584176" cy="2109555"/>
          </a:xfrm>
          <a:prstGeom prst="rect">
            <a:avLst/>
          </a:prstGeom>
        </p:spPr>
      </p:pic>
      <p:pic>
        <p:nvPicPr>
          <p:cNvPr id="12" name="Kép 11"/>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273925" y="636281"/>
            <a:ext cx="1580859" cy="2141006"/>
          </a:xfrm>
          <a:prstGeom prst="rect">
            <a:avLst/>
          </a:prstGeom>
        </p:spPr>
      </p:pic>
      <p:sp>
        <p:nvSpPr>
          <p:cNvPr id="14" name="Téglalap 13"/>
          <p:cNvSpPr/>
          <p:nvPr/>
        </p:nvSpPr>
        <p:spPr>
          <a:xfrm>
            <a:off x="7145711" y="3368349"/>
            <a:ext cx="2016224" cy="923330"/>
          </a:xfrm>
          <a:prstGeom prst="rect">
            <a:avLst/>
          </a:prstGeom>
        </p:spPr>
        <p:txBody>
          <a:bodyPr wrap="square">
            <a:spAutoFit/>
          </a:bodyPr>
          <a:lstStyle/>
          <a:p>
            <a:r>
              <a:rPr lang="hu-HU" dirty="0" err="1"/>
              <a:t>-</a:t>
            </a:r>
            <a:r>
              <a:rPr lang="hu-HU" dirty="0" err="1" smtClean="0"/>
              <a:t>Gyepmagkeveré-kek</a:t>
            </a:r>
            <a:r>
              <a:rPr lang="hu-HU" dirty="0" smtClean="0"/>
              <a:t> tesztelés</a:t>
            </a:r>
          </a:p>
          <a:p>
            <a:r>
              <a:rPr lang="hu-HU" dirty="0" smtClean="0"/>
              <a:t>- Hazai előállítása</a:t>
            </a:r>
          </a:p>
        </p:txBody>
      </p:sp>
    </p:spTree>
    <p:extLst>
      <p:ext uri="{BB962C8B-B14F-4D97-AF65-F5344CB8AC3E}">
        <p14:creationId xmlns:p14="http://schemas.microsoft.com/office/powerpoint/2010/main" xmlns="" val="41202206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zövegdoboz 6"/>
          <p:cNvSpPr txBox="1"/>
          <p:nvPr/>
        </p:nvSpPr>
        <p:spPr>
          <a:xfrm>
            <a:off x="0" y="5949280"/>
            <a:ext cx="9144000" cy="584775"/>
          </a:xfrm>
          <a:prstGeom prst="rect">
            <a:avLst/>
          </a:prstGeom>
          <a:noFill/>
        </p:spPr>
        <p:txBody>
          <a:bodyPr wrap="square" rtlCol="0">
            <a:spAutoFit/>
          </a:bodyPr>
          <a:lstStyle/>
          <a:p>
            <a:pPr algn="ctr"/>
            <a:r>
              <a:rPr lang="hu-HU" sz="3200" b="1" dirty="0" smtClean="0">
                <a:solidFill>
                  <a:srgbClr val="006600"/>
                </a:solidFill>
              </a:rPr>
              <a:t>Köszönöm szépen a figyelmet!</a:t>
            </a:r>
            <a:endParaRPr lang="en-US" sz="3200" b="1" dirty="0">
              <a:solidFill>
                <a:srgbClr val="006600"/>
              </a:solidFill>
            </a:endParaRPr>
          </a:p>
        </p:txBody>
      </p:sp>
      <p:pic>
        <p:nvPicPr>
          <p:cNvPr id="4" name="Kép 3" descr="OEMKI_Logo_Statements_1a.jpg"/>
          <p:cNvPicPr>
            <a:picLocks noChangeAspect="1"/>
          </p:cNvPicPr>
          <p:nvPr/>
        </p:nvPicPr>
        <p:blipFill>
          <a:blip r:embed="rId2" cstate="print"/>
          <a:stretch>
            <a:fillRect/>
          </a:stretch>
        </p:blipFill>
        <p:spPr>
          <a:xfrm>
            <a:off x="611560" y="476672"/>
            <a:ext cx="7884368" cy="2487108"/>
          </a:xfrm>
          <a:prstGeom prst="rect">
            <a:avLst/>
          </a:prstGeom>
        </p:spPr>
      </p:pic>
      <p:sp>
        <p:nvSpPr>
          <p:cNvPr id="5" name="Szövegdoboz 4"/>
          <p:cNvSpPr txBox="1"/>
          <p:nvPr/>
        </p:nvSpPr>
        <p:spPr>
          <a:xfrm>
            <a:off x="2195736" y="3212976"/>
            <a:ext cx="5832648" cy="2246769"/>
          </a:xfrm>
          <a:prstGeom prst="rect">
            <a:avLst/>
          </a:prstGeom>
          <a:noFill/>
        </p:spPr>
        <p:txBody>
          <a:bodyPr wrap="square" rtlCol="0">
            <a:spAutoFit/>
          </a:bodyPr>
          <a:lstStyle/>
          <a:p>
            <a:r>
              <a:rPr lang="hu-HU" sz="2000" dirty="0" smtClean="0"/>
              <a:t>Dr. Drexler Dóra</a:t>
            </a:r>
          </a:p>
          <a:p>
            <a:r>
              <a:rPr lang="hu-HU" sz="2000" dirty="0" err="1" smtClean="0">
                <a:hlinkClick r:id="rId3"/>
              </a:rPr>
              <a:t>dora.drexler</a:t>
            </a:r>
            <a:r>
              <a:rPr lang="hu-HU" sz="2000" dirty="0" smtClean="0">
                <a:hlinkClick r:id="rId3"/>
              </a:rPr>
              <a:t>@</a:t>
            </a:r>
            <a:r>
              <a:rPr lang="hu-HU" sz="2000" dirty="0" err="1" smtClean="0">
                <a:hlinkClick r:id="rId3"/>
              </a:rPr>
              <a:t>biokutatas.hu</a:t>
            </a:r>
            <a:endParaRPr lang="hu-HU" sz="2000" dirty="0" smtClean="0"/>
          </a:p>
          <a:p>
            <a:endParaRPr lang="hu-HU" sz="2000" dirty="0" smtClean="0"/>
          </a:p>
          <a:p>
            <a:r>
              <a:rPr lang="hu-HU" sz="2000" dirty="0" smtClean="0"/>
              <a:t>H-1033 Budapest, Miklós tér 1. (Selyemgombolyító)</a:t>
            </a:r>
            <a:endParaRPr lang="hu-HU" sz="2000" dirty="0" smtClean="0"/>
          </a:p>
          <a:p>
            <a:r>
              <a:rPr lang="hu-HU" sz="2000" dirty="0" smtClean="0"/>
              <a:t>+36 20 346 91 20</a:t>
            </a:r>
            <a:endParaRPr lang="hu-HU" sz="2000" dirty="0" smtClean="0">
              <a:hlinkClick r:id="rId4"/>
            </a:endParaRPr>
          </a:p>
          <a:p>
            <a:r>
              <a:rPr lang="hu-HU" sz="2000" dirty="0" err="1" smtClean="0">
                <a:hlinkClick r:id="rId4"/>
              </a:rPr>
              <a:t>www.biokutatas.hu</a:t>
            </a:r>
            <a:endParaRPr lang="hu-HU" sz="2000" dirty="0" smtClean="0"/>
          </a:p>
          <a:p>
            <a:endParaRPr lang="en-US"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vert="horz" lIns="91440" tIns="45720" rIns="91440" bIns="45720" rtlCol="0" anchor="ctr">
            <a:normAutofit/>
          </a:bodyPr>
          <a:lstStyle/>
          <a:p>
            <a:r>
              <a:rPr lang="hu-HU" b="1" dirty="0" smtClean="0">
                <a:solidFill>
                  <a:srgbClr val="006600"/>
                </a:solidFill>
              </a:rPr>
              <a:t>Honnan ered, miért alakult ki?</a:t>
            </a:r>
            <a:endParaRPr lang="en-US" b="1" dirty="0">
              <a:solidFill>
                <a:srgbClr val="006600"/>
              </a:solidFill>
            </a:endParaRPr>
          </a:p>
        </p:txBody>
      </p:sp>
      <p:sp>
        <p:nvSpPr>
          <p:cNvPr id="3" name="Tartalom helye 2"/>
          <p:cNvSpPr>
            <a:spLocks noGrp="1"/>
          </p:cNvSpPr>
          <p:nvPr>
            <p:ph idx="1"/>
          </p:nvPr>
        </p:nvSpPr>
        <p:spPr>
          <a:xfrm>
            <a:off x="457200" y="1700808"/>
            <a:ext cx="8229600" cy="5157192"/>
          </a:xfrm>
        </p:spPr>
        <p:txBody>
          <a:bodyPr>
            <a:normAutofit/>
          </a:bodyPr>
          <a:lstStyle/>
          <a:p>
            <a:r>
              <a:rPr lang="hu-HU" sz="2600" dirty="0" smtClean="0"/>
              <a:t>A XX. század első felében alakult ki, válaszul az egyre terjedő ipari mezőgazdálkodásra, melynek nem kívánatos mellékhatásai igen nagy természeti károkat okoztak.</a:t>
            </a:r>
          </a:p>
          <a:p>
            <a:pPr>
              <a:buNone/>
            </a:pPr>
            <a:endParaRPr lang="hu-HU" dirty="0" smtClean="0"/>
          </a:p>
          <a:p>
            <a:pPr lvl="1"/>
            <a:r>
              <a:rPr lang="hu-HU" sz="2600" dirty="0" smtClean="0"/>
              <a:t>Nitrogén műtrágyák elterjedése (környezetrombolás)</a:t>
            </a:r>
          </a:p>
          <a:p>
            <a:pPr lvl="1"/>
            <a:r>
              <a:rPr lang="hu-HU" sz="2600" dirty="0" smtClean="0"/>
              <a:t>Hibrid fajták nemesítése (magfogás megszűnése)</a:t>
            </a:r>
          </a:p>
          <a:p>
            <a:pPr lvl="1"/>
            <a:r>
              <a:rPr lang="hu-HU" sz="2600" dirty="0" smtClean="0"/>
              <a:t>Gazdaságok gépesítése (munkanélküliség)</a:t>
            </a:r>
          </a:p>
          <a:p>
            <a:pPr lvl="1"/>
            <a:endParaRPr lang="hu-HU" sz="2600" dirty="0" smtClean="0"/>
          </a:p>
          <a:p>
            <a:pPr lvl="1">
              <a:buNone/>
            </a:pPr>
            <a:r>
              <a:rPr lang="hu-HU" sz="2600" dirty="0" smtClean="0"/>
              <a:t>	Mindez több kortárs gondolkodót késztetett válaszok megfogalmazására.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b="1" dirty="0" smtClean="0">
                <a:solidFill>
                  <a:srgbClr val="006600"/>
                </a:solidFill>
              </a:rPr>
              <a:t>A különböző irányzatok összefognak</a:t>
            </a:r>
            <a:endParaRPr lang="en-US" b="1" dirty="0" smtClean="0">
              <a:solidFill>
                <a:srgbClr val="006600"/>
              </a:solidFill>
            </a:endParaRPr>
          </a:p>
        </p:txBody>
      </p:sp>
      <p:sp>
        <p:nvSpPr>
          <p:cNvPr id="3" name="Tartalom helye 2"/>
          <p:cNvSpPr>
            <a:spLocks noGrp="1"/>
          </p:cNvSpPr>
          <p:nvPr>
            <p:ph idx="1"/>
          </p:nvPr>
        </p:nvSpPr>
        <p:spPr>
          <a:xfrm>
            <a:off x="457200" y="1600200"/>
            <a:ext cx="8229600" cy="5257800"/>
          </a:xfrm>
        </p:spPr>
        <p:txBody>
          <a:bodyPr>
            <a:normAutofit lnSpcReduction="10000"/>
          </a:bodyPr>
          <a:lstStyle/>
          <a:p>
            <a:r>
              <a:rPr lang="hu-HU" sz="2800" dirty="0" smtClean="0"/>
              <a:t>1972-ben megalakul az IFOAM</a:t>
            </a:r>
          </a:p>
          <a:p>
            <a:pPr>
              <a:buNone/>
            </a:pPr>
            <a:r>
              <a:rPr lang="hu-HU" sz="2800" dirty="0" smtClean="0"/>
              <a:t>	</a:t>
            </a:r>
            <a:r>
              <a:rPr lang="hu-HU" sz="2400" dirty="0" smtClean="0"/>
              <a:t>(</a:t>
            </a:r>
            <a:r>
              <a:rPr lang="hu-HU" sz="2400" i="1" dirty="0" smtClean="0"/>
              <a:t>International </a:t>
            </a:r>
            <a:r>
              <a:rPr lang="hu-HU" sz="2400" i="1" dirty="0" err="1" smtClean="0"/>
              <a:t>Federation</a:t>
            </a:r>
            <a:r>
              <a:rPr lang="hu-HU" sz="2400" i="1" dirty="0" smtClean="0"/>
              <a:t> of </a:t>
            </a:r>
            <a:r>
              <a:rPr lang="hu-HU" sz="2400" i="1" dirty="0" err="1" smtClean="0"/>
              <a:t>Organic</a:t>
            </a:r>
            <a:r>
              <a:rPr lang="hu-HU" sz="2400" i="1" dirty="0" smtClean="0"/>
              <a:t> </a:t>
            </a:r>
          </a:p>
          <a:p>
            <a:pPr>
              <a:buNone/>
            </a:pPr>
            <a:r>
              <a:rPr lang="hu-HU" sz="2400" i="1" dirty="0" smtClean="0"/>
              <a:t>	</a:t>
            </a:r>
            <a:r>
              <a:rPr lang="hu-HU" sz="2400" i="1" dirty="0" err="1" smtClean="0"/>
              <a:t>Agriculture</a:t>
            </a:r>
            <a:r>
              <a:rPr lang="hu-HU" sz="2400" i="1" dirty="0" smtClean="0"/>
              <a:t> </a:t>
            </a:r>
            <a:r>
              <a:rPr lang="hu-HU" sz="2400" i="1" dirty="0" err="1" smtClean="0"/>
              <a:t>Movements</a:t>
            </a:r>
            <a:r>
              <a:rPr lang="hu-HU" sz="2400" i="1" dirty="0" smtClean="0"/>
              <a:t>)</a:t>
            </a:r>
          </a:p>
          <a:p>
            <a:r>
              <a:rPr lang="hu-HU" sz="2800" b="1" dirty="0" smtClean="0"/>
              <a:t>Az egészség elve </a:t>
            </a:r>
            <a:r>
              <a:rPr lang="en-US" sz="2800" dirty="0" smtClean="0"/>
              <a:t>– </a:t>
            </a:r>
            <a:r>
              <a:rPr lang="hu-HU" sz="2800" dirty="0" smtClean="0"/>
              <a:t>Egészségmegőrzés talaj, növény, állat és ember számára egyaránt</a:t>
            </a:r>
            <a:endParaRPr lang="en-US" sz="2800" dirty="0" smtClean="0"/>
          </a:p>
          <a:p>
            <a:r>
              <a:rPr lang="hu-HU" sz="2800" b="1" dirty="0" smtClean="0"/>
              <a:t>Az ökológia elve </a:t>
            </a:r>
            <a:r>
              <a:rPr lang="en-US" sz="2800" dirty="0" smtClean="0"/>
              <a:t>– </a:t>
            </a:r>
            <a:r>
              <a:rPr lang="hu-HU" sz="2800" dirty="0" smtClean="0"/>
              <a:t>Élő ökológiai rendszerek használata és megtartása</a:t>
            </a:r>
            <a:endParaRPr lang="en-US" sz="2800" dirty="0" smtClean="0"/>
          </a:p>
          <a:p>
            <a:r>
              <a:rPr lang="hu-HU" sz="2800" b="1" dirty="0" smtClean="0"/>
              <a:t>A méltányosság elve </a:t>
            </a:r>
            <a:r>
              <a:rPr lang="en-US" sz="2800" dirty="0" smtClean="0"/>
              <a:t>– </a:t>
            </a:r>
            <a:r>
              <a:rPr lang="hu-HU" sz="2800" dirty="0" smtClean="0"/>
              <a:t>fair kapcsolatok, úgy a környezet, mint a megélhetés vonatkozásában</a:t>
            </a:r>
            <a:endParaRPr lang="en-US" sz="2800" dirty="0" smtClean="0"/>
          </a:p>
          <a:p>
            <a:r>
              <a:rPr lang="hu-HU" sz="2800" b="1" dirty="0" smtClean="0"/>
              <a:t>A törődés elve </a:t>
            </a:r>
            <a:r>
              <a:rPr lang="en-US" sz="2800" dirty="0" smtClean="0"/>
              <a:t>– </a:t>
            </a:r>
            <a:r>
              <a:rPr lang="hu-HU" sz="2800" dirty="0" smtClean="0"/>
              <a:t>Elővigyázatosság és felelősség az egészség és a jóllét megőrzése érdekében a jövő generációk számára is</a:t>
            </a:r>
            <a:endParaRPr lang="en-US" sz="2800" dirty="0" smtClean="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24128" y="1628800"/>
            <a:ext cx="2532733" cy="12117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4000" b="1" dirty="0" smtClean="0">
                <a:solidFill>
                  <a:srgbClr val="006600"/>
                </a:solidFill>
              </a:rPr>
              <a:t>A jogi és piaci keretek kialakulása</a:t>
            </a:r>
            <a:endParaRPr lang="en-US" sz="4000" b="1" dirty="0" smtClean="0">
              <a:solidFill>
                <a:srgbClr val="006600"/>
              </a:solidFill>
            </a:endParaRPr>
          </a:p>
        </p:txBody>
      </p:sp>
      <p:sp>
        <p:nvSpPr>
          <p:cNvPr id="3" name="Tartalom helye 2"/>
          <p:cNvSpPr>
            <a:spLocks noGrp="1"/>
          </p:cNvSpPr>
          <p:nvPr>
            <p:ph idx="1"/>
          </p:nvPr>
        </p:nvSpPr>
        <p:spPr>
          <a:xfrm>
            <a:off x="457200" y="1600200"/>
            <a:ext cx="8229600" cy="5257800"/>
          </a:xfrm>
        </p:spPr>
        <p:txBody>
          <a:bodyPr>
            <a:normAutofit/>
          </a:bodyPr>
          <a:lstStyle/>
          <a:p>
            <a:r>
              <a:rPr lang="hu-HU" sz="2800" dirty="0" smtClean="0">
                <a:solidFill>
                  <a:schemeClr val="accent1"/>
                </a:solidFill>
              </a:rPr>
              <a:t>1973-ban megalakul a </a:t>
            </a:r>
            <a:r>
              <a:rPr lang="hu-HU" sz="2800" i="1" dirty="0" err="1" smtClean="0">
                <a:solidFill>
                  <a:schemeClr val="accent1"/>
                </a:solidFill>
              </a:rPr>
              <a:t>Forschungsinstitut</a:t>
            </a:r>
            <a:r>
              <a:rPr lang="hu-HU" sz="2800" i="1" dirty="0" smtClean="0">
                <a:solidFill>
                  <a:schemeClr val="accent1"/>
                </a:solidFill>
              </a:rPr>
              <a:t> </a:t>
            </a:r>
            <a:r>
              <a:rPr lang="hu-HU" sz="2800" i="1" dirty="0" err="1" smtClean="0">
                <a:solidFill>
                  <a:schemeClr val="accent1"/>
                </a:solidFill>
              </a:rPr>
              <a:t>für</a:t>
            </a:r>
            <a:r>
              <a:rPr lang="hu-HU" sz="2800" i="1" dirty="0" smtClean="0">
                <a:solidFill>
                  <a:schemeClr val="accent1"/>
                </a:solidFill>
              </a:rPr>
              <a:t> </a:t>
            </a:r>
            <a:r>
              <a:rPr lang="hu-HU" sz="2800" i="1" dirty="0" err="1" smtClean="0">
                <a:solidFill>
                  <a:schemeClr val="accent1"/>
                </a:solidFill>
              </a:rPr>
              <a:t>biologischen</a:t>
            </a:r>
            <a:r>
              <a:rPr lang="hu-HU" sz="2800" i="1" dirty="0" smtClean="0">
                <a:solidFill>
                  <a:schemeClr val="accent1"/>
                </a:solidFill>
              </a:rPr>
              <a:t> </a:t>
            </a:r>
            <a:r>
              <a:rPr lang="hu-HU" sz="2800" i="1" dirty="0" err="1" smtClean="0">
                <a:solidFill>
                  <a:schemeClr val="accent1"/>
                </a:solidFill>
              </a:rPr>
              <a:t>Landbau</a:t>
            </a:r>
            <a:r>
              <a:rPr lang="hu-HU" sz="2800" dirty="0" smtClean="0">
                <a:solidFill>
                  <a:schemeClr val="accent1"/>
                </a:solidFill>
              </a:rPr>
              <a:t>, Európa vezető kutatóintézete</a:t>
            </a:r>
          </a:p>
          <a:p>
            <a:r>
              <a:rPr lang="hu-HU" sz="2800" dirty="0" smtClean="0"/>
              <a:t>1980-as években komoly igény jelentkezik az ökológiai gazdálkodás kormányzati szabályozására</a:t>
            </a:r>
          </a:p>
          <a:p>
            <a:r>
              <a:rPr lang="hu-HU" sz="2800" dirty="0" smtClean="0"/>
              <a:t>1990-es években egyre nő a kereslet a biotermékek iránt</a:t>
            </a:r>
          </a:p>
          <a:p>
            <a:r>
              <a:rPr lang="hu-HU" sz="2800" b="1" dirty="0" smtClean="0"/>
              <a:t>1991</a:t>
            </a:r>
            <a:r>
              <a:rPr lang="hu-HU" sz="2800" dirty="0" smtClean="0"/>
              <a:t>: EU szabályozás az ökológiai gazdálkodásra</a:t>
            </a:r>
          </a:p>
          <a:p>
            <a:r>
              <a:rPr lang="hu-HU" sz="2800" b="1" dirty="0" smtClean="0"/>
              <a:t>2002</a:t>
            </a:r>
            <a:r>
              <a:rPr lang="hu-HU" sz="2800" dirty="0" smtClean="0"/>
              <a:t>: USA elindítja a </a:t>
            </a:r>
            <a:r>
              <a:rPr lang="hu-HU" sz="2800" i="1" dirty="0" smtClean="0"/>
              <a:t>National </a:t>
            </a:r>
            <a:r>
              <a:rPr lang="hu-HU" sz="2800" i="1" dirty="0" err="1" smtClean="0"/>
              <a:t>Organic</a:t>
            </a:r>
            <a:r>
              <a:rPr lang="hu-HU" sz="2800" i="1" dirty="0" smtClean="0"/>
              <a:t> </a:t>
            </a:r>
            <a:r>
              <a:rPr lang="hu-HU" sz="2800" i="1" dirty="0" err="1" smtClean="0"/>
              <a:t>Program</a:t>
            </a:r>
            <a:r>
              <a:rPr lang="hu-HU" sz="2800" dirty="0" err="1" smtClean="0"/>
              <a:t>-ot</a:t>
            </a:r>
            <a:endParaRPr lang="hu-HU" sz="2800" dirty="0" smtClean="0"/>
          </a:p>
          <a:p>
            <a:r>
              <a:rPr lang="hu-HU" sz="2800" b="1" dirty="0" smtClean="0"/>
              <a:t>2004</a:t>
            </a:r>
            <a:r>
              <a:rPr lang="hu-HU" sz="2800" dirty="0" smtClean="0"/>
              <a:t>: Az Európa Tanács </a:t>
            </a:r>
            <a:r>
              <a:rPr lang="hu-HU" sz="2800" i="1" dirty="0" err="1" smtClean="0"/>
              <a:t>Ökogazdálkodás</a:t>
            </a:r>
            <a:r>
              <a:rPr lang="hu-HU" sz="2800" i="1" dirty="0" smtClean="0"/>
              <a:t> Akcióterve</a:t>
            </a:r>
          </a:p>
          <a:p>
            <a:pPr>
              <a:buNone/>
            </a:pPr>
            <a:r>
              <a:rPr lang="hu-HU" sz="2800" i="1" dirty="0" smtClean="0"/>
              <a:t>	</a:t>
            </a:r>
            <a:r>
              <a:rPr lang="hu-HU" sz="2800" dirty="0" smtClean="0"/>
              <a:t>Az ökológiai gazdálkodás robbanás szerűen terjed.</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457200" y="1600200"/>
            <a:ext cx="8229600" cy="5257800"/>
          </a:xfrm>
        </p:spPr>
        <p:txBody>
          <a:bodyPr>
            <a:normAutofit/>
          </a:bodyPr>
          <a:lstStyle/>
          <a:p>
            <a:pPr>
              <a:spcAft>
                <a:spcPts val="1200"/>
              </a:spcAft>
            </a:pPr>
            <a:r>
              <a:rPr lang="hu-HU" sz="2400" dirty="0"/>
              <a:t>A Tanács </a:t>
            </a:r>
            <a:r>
              <a:rPr lang="hu-HU" sz="2400" b="1" u="sng" dirty="0"/>
              <a:t>834/2007/EK rendelete</a:t>
            </a:r>
            <a:r>
              <a:rPr lang="hu-HU" sz="2400" b="1" dirty="0"/>
              <a:t> </a:t>
            </a:r>
            <a:r>
              <a:rPr lang="hu-HU" sz="2400" dirty="0"/>
              <a:t>(2007. június 28.) az ökológiai termelésről és az ökológiai termékek címkézéséről és a 2092/91/EGK rendelet hatályon kívül helyezéséről</a:t>
            </a:r>
          </a:p>
          <a:p>
            <a:pPr>
              <a:spcAft>
                <a:spcPts val="1200"/>
              </a:spcAft>
            </a:pPr>
            <a:r>
              <a:rPr lang="hu-HU" sz="2400" dirty="0"/>
              <a:t>A Bizottság </a:t>
            </a:r>
            <a:r>
              <a:rPr lang="hu-HU" sz="2400" b="1" u="sng" dirty="0"/>
              <a:t>889/2008/EK rendelete</a:t>
            </a:r>
            <a:r>
              <a:rPr lang="hu-HU" sz="2400" b="1" dirty="0"/>
              <a:t> </a:t>
            </a:r>
            <a:r>
              <a:rPr lang="hu-HU" sz="2400" dirty="0"/>
              <a:t>(2008. szeptember 5.) az ökológiai termelés, a címkézés és az ellenőrzés tekintetében az ökológiai termelésről és az ökológiai termékek címkézéséről szóló 834/2007/EK rendelet részletes végrehajtási szabályainak </a:t>
            </a:r>
            <a:r>
              <a:rPr lang="hu-HU" sz="2400" dirty="0" smtClean="0"/>
              <a:t>megállapításáról</a:t>
            </a:r>
          </a:p>
          <a:p>
            <a:pPr>
              <a:spcAft>
                <a:spcPts val="1200"/>
              </a:spcAft>
            </a:pPr>
            <a:r>
              <a:rPr lang="hu-HU" sz="2400" b="1" u="sng" dirty="0" smtClean="0">
                <a:effectLst/>
              </a:rPr>
              <a:t>79/2009. (VI. 30.) FVM rendelet</a:t>
            </a:r>
            <a:r>
              <a:rPr lang="hu-HU" sz="2400" b="1" dirty="0" smtClean="0">
                <a:effectLst/>
              </a:rPr>
              <a:t> </a:t>
            </a:r>
            <a:r>
              <a:rPr lang="hu-HU" sz="2400" dirty="0" smtClean="0">
                <a:effectLst/>
              </a:rPr>
              <a:t>a mezőgazdasági termékek és élelmiszerek ökológiai gazdálkodási követelmények szerinti tanúsításának, előállításának, forgalmazásának, jelölésének és ellenőrzésének részletes szabályairól</a:t>
            </a:r>
            <a:endParaRPr lang="hu-HU" sz="2400" dirty="0"/>
          </a:p>
        </p:txBody>
      </p:sp>
      <p:sp>
        <p:nvSpPr>
          <p:cNvPr id="4" name="Cím 1"/>
          <p:cNvSpPr txBox="1">
            <a:spLocks noGrp="1"/>
          </p:cNvSpPr>
          <p:nvPr>
            <p:ph type="title"/>
          </p:nvPr>
        </p:nvSpPr>
        <p:spPr>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u-HU" sz="4000" b="1" dirty="0" smtClean="0">
                <a:solidFill>
                  <a:srgbClr val="006600"/>
                </a:solidFill>
              </a:rPr>
              <a:t>Az ökológiai gazdálkodás jogszabályai</a:t>
            </a:r>
            <a:endParaRPr lang="hu-HU" sz="4000" b="1" dirty="0">
              <a:solidFill>
                <a:srgbClr val="006600"/>
              </a:solidFill>
            </a:endParaRPr>
          </a:p>
        </p:txBody>
      </p:sp>
    </p:spTree>
    <p:extLst>
      <p:ext uri="{BB962C8B-B14F-4D97-AF65-F5344CB8AC3E}">
        <p14:creationId xmlns:p14="http://schemas.microsoft.com/office/powerpoint/2010/main" xmlns="" val="35587351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b="1" dirty="0" smtClean="0">
                <a:solidFill>
                  <a:srgbClr val="006600"/>
                </a:solidFill>
              </a:rPr>
              <a:t>Az ökológiai gazdálkodás ellenőrzési rendszere</a:t>
            </a:r>
            <a:endParaRPr lang="hu-HU" dirty="0"/>
          </a:p>
        </p:txBody>
      </p:sp>
      <p:sp>
        <p:nvSpPr>
          <p:cNvPr id="3" name="Tartalom helye 2"/>
          <p:cNvSpPr>
            <a:spLocks noGrp="1"/>
          </p:cNvSpPr>
          <p:nvPr>
            <p:ph idx="1"/>
          </p:nvPr>
        </p:nvSpPr>
        <p:spPr>
          <a:xfrm>
            <a:off x="457200" y="1916832"/>
            <a:ext cx="8229600" cy="4209331"/>
          </a:xfrm>
        </p:spPr>
        <p:txBody>
          <a:bodyPr vert="horz" lIns="91440" tIns="45720" rIns="91440" bIns="45720" rtlCol="0">
            <a:normAutofit/>
          </a:bodyPr>
          <a:lstStyle/>
          <a:p>
            <a:pPr>
              <a:spcAft>
                <a:spcPts val="1200"/>
              </a:spcAft>
            </a:pPr>
            <a:r>
              <a:rPr lang="hu-HU" sz="2400" dirty="0"/>
              <a:t>Ezen szabályok betartásának biztosítása érdekében egy egységesen </a:t>
            </a:r>
            <a:r>
              <a:rPr lang="hu-HU" sz="2400" b="1" u="sng" dirty="0"/>
              <a:t>szigorú ellenőrzési rendszernek</a:t>
            </a:r>
            <a:r>
              <a:rPr lang="hu-HU" sz="2400" dirty="0"/>
              <a:t> kell működnie</a:t>
            </a:r>
            <a:r>
              <a:rPr lang="hu-HU" sz="2400" dirty="0" smtClean="0"/>
              <a:t>.</a:t>
            </a:r>
          </a:p>
          <a:p>
            <a:pPr>
              <a:spcAft>
                <a:spcPts val="1200"/>
              </a:spcAft>
            </a:pPr>
            <a:r>
              <a:rPr lang="hu-HU" sz="2400" dirty="0" smtClean="0"/>
              <a:t>Ezeket </a:t>
            </a:r>
            <a:r>
              <a:rPr lang="hu-HU" sz="2400" dirty="0"/>
              <a:t>az ellenőrzéseket az ökológiai gazdálkodáshoz kapcsolódó ellátási lánc </a:t>
            </a:r>
            <a:r>
              <a:rPr lang="hu-HU" sz="2400" b="1" u="sng" dirty="0"/>
              <a:t>valamennyi szakaszában</a:t>
            </a:r>
            <a:r>
              <a:rPr lang="hu-HU" sz="2400" dirty="0"/>
              <a:t> el kell végezni, garantálva ezzel a fogyasztó számára, hogy biztosan olyan ellenőrzött ökológiai terméket vásárol, melyet szigorú, az európai jogszabályi előírásoknak megfelelően állítottak elő</a:t>
            </a:r>
            <a:r>
              <a:rPr lang="hu-HU" sz="2400" dirty="0" smtClean="0"/>
              <a:t>.</a:t>
            </a:r>
          </a:p>
          <a:p>
            <a:pPr>
              <a:spcAft>
                <a:spcPts val="1200"/>
              </a:spcAft>
            </a:pPr>
            <a:r>
              <a:rPr lang="hu-HU" sz="2400" dirty="0" smtClean="0"/>
              <a:t>Az ellenőrzést </a:t>
            </a:r>
            <a:r>
              <a:rPr lang="hu-HU" sz="2400" b="1" u="sng" dirty="0" smtClean="0"/>
              <a:t>akkreditált ellenőrző szervezetek </a:t>
            </a:r>
            <a:r>
              <a:rPr lang="hu-HU" sz="2400" dirty="0" smtClean="0"/>
              <a:t>végzik.</a:t>
            </a:r>
          </a:p>
          <a:p>
            <a:pPr>
              <a:spcAft>
                <a:spcPts val="1200"/>
              </a:spcAft>
            </a:pPr>
            <a:r>
              <a:rPr lang="hu-HU" sz="2400" dirty="0" smtClean="0"/>
              <a:t>Az </a:t>
            </a:r>
            <a:r>
              <a:rPr lang="hu-HU" sz="2400" b="1" u="sng" dirty="0" smtClean="0"/>
              <a:t>akkreditációt állami hatóság adja ki</a:t>
            </a:r>
            <a:r>
              <a:rPr lang="hu-HU" sz="2400" dirty="0" smtClean="0"/>
              <a:t>.</a:t>
            </a:r>
            <a:endParaRPr lang="hu-HU" sz="2400" dirty="0"/>
          </a:p>
        </p:txBody>
      </p:sp>
    </p:spTree>
    <p:extLst>
      <p:ext uri="{BB962C8B-B14F-4D97-AF65-F5344CB8AC3E}">
        <p14:creationId xmlns:p14="http://schemas.microsoft.com/office/powerpoint/2010/main" xmlns="" val="24560007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smtClean="0">
                <a:solidFill>
                  <a:srgbClr val="006600"/>
                </a:solidFill>
              </a:rPr>
              <a:t>Az ökológiai termékek jelölése</a:t>
            </a:r>
            <a:endParaRPr lang="hu-HU"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63700" y="1700808"/>
            <a:ext cx="6216601" cy="15578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églalap 3"/>
          <p:cNvSpPr/>
          <p:nvPr/>
        </p:nvSpPr>
        <p:spPr>
          <a:xfrm>
            <a:off x="299480" y="3861049"/>
            <a:ext cx="8208912" cy="2736304"/>
          </a:xfrm>
          <a:prstGeom prst="rect">
            <a:avLst/>
          </a:prstGeom>
        </p:spPr>
        <p:txBody>
          <a:bodyPr vert="horz" lIns="91440" tIns="45720" rIns="91440" bIns="45720" rtlCol="0">
            <a:normAutofit/>
          </a:bodyPr>
          <a:lstStyle/>
          <a:p>
            <a:pPr marL="342900" indent="-342900">
              <a:spcBef>
                <a:spcPct val="20000"/>
              </a:spcBef>
              <a:spcAft>
                <a:spcPts val="1200"/>
              </a:spcAft>
              <a:buFont typeface="Arial" pitchFamily="34" charset="0"/>
              <a:buChar char="•"/>
            </a:pPr>
            <a:r>
              <a:rPr lang="hu-HU" sz="2400" dirty="0"/>
              <a:t>A zöld háttéren, fehér csillagokból álló levél az Európai Unió ökológiai gazdálkodás </a:t>
            </a:r>
            <a:r>
              <a:rPr lang="hu-HU" sz="2400" dirty="0" smtClean="0"/>
              <a:t>logója</a:t>
            </a:r>
          </a:p>
          <a:p>
            <a:pPr marL="342900" indent="-342900">
              <a:spcBef>
                <a:spcPct val="20000"/>
              </a:spcBef>
              <a:spcAft>
                <a:spcPts val="1200"/>
              </a:spcAft>
              <a:buFont typeface="Arial" pitchFamily="34" charset="0"/>
              <a:buChar char="•"/>
            </a:pPr>
            <a:r>
              <a:rPr lang="hu-HU" sz="2400" dirty="0" smtClean="0"/>
              <a:t>Hazánkban </a:t>
            </a:r>
            <a:r>
              <a:rPr lang="hu-HU" sz="2400" dirty="0"/>
              <a:t>az ökológiai gazdálkodási előírások betartását két ellenőrző szervezet felügyeli, melyek rövidítései: HU-ÖKO-01 illetve HU-ÖKO-02</a:t>
            </a:r>
            <a:r>
              <a:rPr lang="hu-HU" sz="2400" dirty="0" smtClean="0"/>
              <a:t>.</a:t>
            </a:r>
            <a:endParaRPr lang="hu-HU" sz="2400" dirty="0"/>
          </a:p>
        </p:txBody>
      </p:sp>
    </p:spTree>
    <p:extLst>
      <p:ext uri="{BB962C8B-B14F-4D97-AF65-F5344CB8AC3E}">
        <p14:creationId xmlns:p14="http://schemas.microsoft.com/office/powerpoint/2010/main" xmlns="" val="39961609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2333</TotalTime>
  <Words>1417</Words>
  <Application>Microsoft Office PowerPoint</Application>
  <PresentationFormat>Diavetítés a képernyőre (4:3 oldalarány)</PresentationFormat>
  <Paragraphs>208</Paragraphs>
  <Slides>34</Slides>
  <Notes>4</Notes>
  <HiddenSlides>2</HiddenSlides>
  <MMClips>0</MMClips>
  <ScaleCrop>false</ScaleCrop>
  <HeadingPairs>
    <vt:vector size="6" baseType="variant">
      <vt:variant>
        <vt:lpstr>Téma</vt:lpstr>
      </vt:variant>
      <vt:variant>
        <vt:i4>1</vt:i4>
      </vt:variant>
      <vt:variant>
        <vt:lpstr>Beágyazott OLE kiszolgálók</vt:lpstr>
      </vt:variant>
      <vt:variant>
        <vt:i4>1</vt:i4>
      </vt:variant>
      <vt:variant>
        <vt:lpstr>Diacímek</vt:lpstr>
      </vt:variant>
      <vt:variant>
        <vt:i4>34</vt:i4>
      </vt:variant>
    </vt:vector>
  </HeadingPairs>
  <TitlesOfParts>
    <vt:vector size="36" baseType="lpstr">
      <vt:lpstr>Office-téma</vt:lpstr>
      <vt:lpstr>Arbeitsblatt</vt:lpstr>
      <vt:lpstr>Ökológiai gazdálkodás - a fenntartható élelmiszertermelés rendszere</vt:lpstr>
      <vt:lpstr>Tartalom</vt:lpstr>
      <vt:lpstr>Mi az ökológiai mezőgazdaság?</vt:lpstr>
      <vt:lpstr>Honnan ered, miért alakult ki?</vt:lpstr>
      <vt:lpstr>A különböző irányzatok összefognak</vt:lpstr>
      <vt:lpstr>A jogi és piaci keretek kialakulása</vt:lpstr>
      <vt:lpstr>Az ökológiai gazdálkodás jogszabályai</vt:lpstr>
      <vt:lpstr>Az ökológiai gazdálkodás ellenőrzési rendszere</vt:lpstr>
      <vt:lpstr>Az ökológiai termékek jelölése</vt:lpstr>
      <vt:lpstr>10. dia</vt:lpstr>
      <vt:lpstr>11. dia</vt:lpstr>
      <vt:lpstr>12. dia</vt:lpstr>
      <vt:lpstr>13. dia</vt:lpstr>
      <vt:lpstr>14. dia</vt:lpstr>
      <vt:lpstr>15. dia</vt:lpstr>
      <vt:lpstr>16. dia</vt:lpstr>
      <vt:lpstr>17. dia</vt:lpstr>
      <vt:lpstr>18. dia</vt:lpstr>
      <vt:lpstr>19. dia</vt:lpstr>
      <vt:lpstr>Talajok szén tartalma eltérő gazdálkodási módok alatt</vt:lpstr>
      <vt:lpstr>Kísérleti eredmények</vt:lpstr>
      <vt:lpstr>DOK kísérlet, 38 év</vt:lpstr>
      <vt:lpstr>23. dia</vt:lpstr>
      <vt:lpstr>24. dia</vt:lpstr>
      <vt:lpstr>25. dia</vt:lpstr>
      <vt:lpstr>26. dia</vt:lpstr>
      <vt:lpstr>27. dia</vt:lpstr>
      <vt:lpstr>28. dia</vt:lpstr>
      <vt:lpstr>29. dia</vt:lpstr>
      <vt:lpstr>30. dia</vt:lpstr>
      <vt:lpstr>31. dia</vt:lpstr>
      <vt:lpstr>32. dia</vt:lpstr>
      <vt:lpstr>33. dia</vt:lpstr>
      <vt:lpstr>34. dia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2nd Supervisory Board Meeting</dc:title>
  <dc:creator>Drexler Dóra</dc:creator>
  <cp:lastModifiedBy>Drexler Dóra</cp:lastModifiedBy>
  <cp:revision>498</cp:revision>
  <dcterms:created xsi:type="dcterms:W3CDTF">2011-10-09T14:22:47Z</dcterms:created>
  <dcterms:modified xsi:type="dcterms:W3CDTF">2012-08-30T16:39:46Z</dcterms:modified>
</cp:coreProperties>
</file>